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ebm" ContentType="video/webm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1"/>
  </p:notesMasterIdLst>
  <p:handoutMasterIdLst>
    <p:handoutMasterId r:id="rId52"/>
  </p:handoutMasterIdLst>
  <p:sldIdLst>
    <p:sldId id="313" r:id="rId5"/>
    <p:sldId id="392" r:id="rId6"/>
    <p:sldId id="365" r:id="rId7"/>
    <p:sldId id="373" r:id="rId8"/>
    <p:sldId id="329" r:id="rId9"/>
    <p:sldId id="349" r:id="rId10"/>
    <p:sldId id="327" r:id="rId11"/>
    <p:sldId id="339" r:id="rId12"/>
    <p:sldId id="323" r:id="rId13"/>
    <p:sldId id="325" r:id="rId14"/>
    <p:sldId id="363" r:id="rId15"/>
    <p:sldId id="372" r:id="rId16"/>
    <p:sldId id="334" r:id="rId17"/>
    <p:sldId id="335" r:id="rId18"/>
    <p:sldId id="394" r:id="rId19"/>
    <p:sldId id="370" r:id="rId20"/>
    <p:sldId id="374" r:id="rId21"/>
    <p:sldId id="341" r:id="rId22"/>
    <p:sldId id="361" r:id="rId23"/>
    <p:sldId id="369" r:id="rId24"/>
    <p:sldId id="366" r:id="rId25"/>
    <p:sldId id="371" r:id="rId26"/>
    <p:sldId id="393" r:id="rId27"/>
    <p:sldId id="375" r:id="rId28"/>
    <p:sldId id="321" r:id="rId29"/>
    <p:sldId id="367" r:id="rId30"/>
    <p:sldId id="322" r:id="rId31"/>
    <p:sldId id="358" r:id="rId32"/>
    <p:sldId id="336" r:id="rId33"/>
    <p:sldId id="368" r:id="rId34"/>
    <p:sldId id="337" r:id="rId35"/>
    <p:sldId id="364" r:id="rId36"/>
    <p:sldId id="344" r:id="rId37"/>
    <p:sldId id="343" r:id="rId38"/>
    <p:sldId id="346" r:id="rId39"/>
    <p:sldId id="347" r:id="rId40"/>
    <p:sldId id="359" r:id="rId41"/>
    <p:sldId id="332" r:id="rId42"/>
    <p:sldId id="333" r:id="rId43"/>
    <p:sldId id="351" r:id="rId44"/>
    <p:sldId id="357" r:id="rId45"/>
    <p:sldId id="355" r:id="rId46"/>
    <p:sldId id="376" r:id="rId47"/>
    <p:sldId id="377" r:id="rId48"/>
    <p:sldId id="326" r:id="rId49"/>
    <p:sldId id="353" r:id="rId50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16A3"/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298EE-5CB4-49DE-B652-1259D3DE7933}" v="3" dt="2024-11-13T13:44:33.2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0452" autoAdjust="0"/>
  </p:normalViewPr>
  <p:slideViewPr>
    <p:cSldViewPr snapToObjects="1">
      <p:cViewPr varScale="1">
        <p:scale>
          <a:sx n="175" d="100"/>
          <a:sy n="175" d="100"/>
        </p:scale>
        <p:origin x="3912" y="138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332"/>
    </p:cViewPr>
  </p:sorterViewPr>
  <p:notesViewPr>
    <p:cSldViewPr snapToObjects="1">
      <p:cViewPr varScale="1">
        <p:scale>
          <a:sx n="105" d="100"/>
          <a:sy n="105" d="100"/>
        </p:scale>
        <p:origin x="-29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itala Raine" userId="22d04780-4552-4511-9625-86defc58b465" providerId="ADAL" clId="{B4A298EE-5CB4-49DE-B652-1259D3DE7933}"/>
    <pc:docChg chg="custSel modSld">
      <pc:chgData name="Viitala Raine" userId="22d04780-4552-4511-9625-86defc58b465" providerId="ADAL" clId="{B4A298EE-5CB4-49DE-B652-1259D3DE7933}" dt="2024-11-14T07:22:02.351" v="224" actId="20577"/>
      <pc:docMkLst>
        <pc:docMk/>
      </pc:docMkLst>
      <pc:sldChg chg="modSp mod">
        <pc:chgData name="Viitala Raine" userId="22d04780-4552-4511-9625-86defc58b465" providerId="ADAL" clId="{B4A298EE-5CB4-49DE-B652-1259D3DE7933}" dt="2024-11-13T13:03:45.756" v="192" actId="20577"/>
        <pc:sldMkLst>
          <pc:docMk/>
          <pc:sldMk cId="2573452580" sldId="313"/>
        </pc:sldMkLst>
        <pc:spChg chg="mod">
          <ac:chgData name="Viitala Raine" userId="22d04780-4552-4511-9625-86defc58b465" providerId="ADAL" clId="{B4A298EE-5CB4-49DE-B652-1259D3DE7933}" dt="2024-11-13T13:03:45.756" v="192" actId="20577"/>
          <ac:spMkLst>
            <pc:docMk/>
            <pc:sldMk cId="2573452580" sldId="313"/>
            <ac:spMk id="4" creationId="{00000000-0000-0000-0000-000000000000}"/>
          </ac:spMkLst>
        </pc:spChg>
      </pc:sldChg>
      <pc:sldChg chg="modSp mod">
        <pc:chgData name="Viitala Raine" userId="22d04780-4552-4511-9625-86defc58b465" providerId="ADAL" clId="{B4A298EE-5CB4-49DE-B652-1259D3DE7933}" dt="2024-11-14T07:22:02.351" v="224" actId="20577"/>
        <pc:sldMkLst>
          <pc:docMk/>
          <pc:sldMk cId="2159857729" sldId="341"/>
        </pc:sldMkLst>
        <pc:spChg chg="mod">
          <ac:chgData name="Viitala Raine" userId="22d04780-4552-4511-9625-86defc58b465" providerId="ADAL" clId="{B4A298EE-5CB4-49DE-B652-1259D3DE7933}" dt="2024-11-14T07:22:02.351" v="224" actId="20577"/>
          <ac:spMkLst>
            <pc:docMk/>
            <pc:sldMk cId="2159857729" sldId="341"/>
            <ac:spMk id="3" creationId="{00000000-0000-0000-0000-000000000000}"/>
          </ac:spMkLst>
        </pc:spChg>
      </pc:sldChg>
      <pc:sldChg chg="addSp delSp modSp mod delAnim modAnim">
        <pc:chgData name="Viitala Raine" userId="22d04780-4552-4511-9625-86defc58b465" providerId="ADAL" clId="{B4A298EE-5CB4-49DE-B652-1259D3DE7933}" dt="2024-11-13T13:44:42.458" v="208" actId="1076"/>
        <pc:sldMkLst>
          <pc:docMk/>
          <pc:sldMk cId="3479468648" sldId="351"/>
        </pc:sldMkLst>
        <pc:picChg chg="del">
          <ac:chgData name="Viitala Raine" userId="22d04780-4552-4511-9625-86defc58b465" providerId="ADAL" clId="{B4A298EE-5CB4-49DE-B652-1259D3DE7933}" dt="2024-11-13T13:44:32.860" v="199" actId="478"/>
          <ac:picMkLst>
            <pc:docMk/>
            <pc:sldMk cId="3479468648" sldId="351"/>
            <ac:picMk id="6" creationId="{00000000-0000-0000-0000-000000000000}"/>
          </ac:picMkLst>
        </pc:picChg>
        <pc:picChg chg="add mod">
          <ac:chgData name="Viitala Raine" userId="22d04780-4552-4511-9625-86defc58b465" providerId="ADAL" clId="{B4A298EE-5CB4-49DE-B652-1259D3DE7933}" dt="2024-11-13T13:44:42.458" v="208" actId="1076"/>
          <ac:picMkLst>
            <pc:docMk/>
            <pc:sldMk cId="3479468648" sldId="351"/>
            <ac:picMk id="7" creationId="{7AE51433-2462-2230-4DC7-4529A8ADD007}"/>
          </ac:picMkLst>
        </pc:picChg>
      </pc:sldChg>
      <pc:sldChg chg="addSp delSp modSp mod modAnim">
        <pc:chgData name="Viitala Raine" userId="22d04780-4552-4511-9625-86defc58b465" providerId="ADAL" clId="{B4A298EE-5CB4-49DE-B652-1259D3DE7933}" dt="2024-11-13T13:39:32.253" v="198" actId="1076"/>
        <pc:sldMkLst>
          <pc:docMk/>
          <pc:sldMk cId="2456911995" sldId="364"/>
        </pc:sldMkLst>
        <pc:spChg chg="add del mod">
          <ac:chgData name="Viitala Raine" userId="22d04780-4552-4511-9625-86defc58b465" providerId="ADAL" clId="{B4A298EE-5CB4-49DE-B652-1259D3DE7933}" dt="2024-11-13T13:39:23.411" v="194"/>
          <ac:spMkLst>
            <pc:docMk/>
            <pc:sldMk cId="2456911995" sldId="364"/>
            <ac:spMk id="6" creationId="{567C9B9A-30F7-4060-32BD-FE812FB2139F}"/>
          </ac:spMkLst>
        </pc:spChg>
        <pc:picChg chg="del">
          <ac:chgData name="Viitala Raine" userId="22d04780-4552-4511-9625-86defc58b465" providerId="ADAL" clId="{B4A298EE-5CB4-49DE-B652-1259D3DE7933}" dt="2024-11-13T13:39:22.850" v="193" actId="478"/>
          <ac:picMkLst>
            <pc:docMk/>
            <pc:sldMk cId="2456911995" sldId="364"/>
            <ac:picMk id="7" creationId="{00000000-0000-0000-0000-000000000000}"/>
          </ac:picMkLst>
        </pc:picChg>
        <pc:picChg chg="add mod">
          <ac:chgData name="Viitala Raine" userId="22d04780-4552-4511-9625-86defc58b465" providerId="ADAL" clId="{B4A298EE-5CB4-49DE-B652-1259D3DE7933}" dt="2024-11-13T13:39:32.253" v="198" actId="1076"/>
          <ac:picMkLst>
            <pc:docMk/>
            <pc:sldMk cId="2456911995" sldId="364"/>
            <ac:picMk id="8" creationId="{0BE2C5AA-E4D6-F12A-DB74-4BBD9F97121D}"/>
          </ac:picMkLst>
        </pc:picChg>
      </pc:sldChg>
      <pc:sldChg chg="modSp mod">
        <pc:chgData name="Viitala Raine" userId="22d04780-4552-4511-9625-86defc58b465" providerId="ADAL" clId="{B4A298EE-5CB4-49DE-B652-1259D3DE7933}" dt="2024-11-13T13:03:32.012" v="188" actId="20577"/>
        <pc:sldMkLst>
          <pc:docMk/>
          <pc:sldMk cId="3258625762" sldId="365"/>
        </pc:sldMkLst>
        <pc:spChg chg="mod">
          <ac:chgData name="Viitala Raine" userId="22d04780-4552-4511-9625-86defc58b465" providerId="ADAL" clId="{B4A298EE-5CB4-49DE-B652-1259D3DE7933}" dt="2024-11-13T13:02:52.446" v="27" actId="20577"/>
          <ac:spMkLst>
            <pc:docMk/>
            <pc:sldMk cId="3258625762" sldId="365"/>
            <ac:spMk id="5" creationId="{00000000-0000-0000-0000-000000000000}"/>
          </ac:spMkLst>
        </pc:spChg>
        <pc:spChg chg="mod">
          <ac:chgData name="Viitala Raine" userId="22d04780-4552-4511-9625-86defc58b465" providerId="ADAL" clId="{B4A298EE-5CB4-49DE-B652-1259D3DE7933}" dt="2024-11-13T13:03:32.012" v="188" actId="20577"/>
          <ac:spMkLst>
            <pc:docMk/>
            <pc:sldMk cId="3258625762" sldId="365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11/14/2024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14.11.2024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35006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current</a:t>
            </a:r>
            <a:r>
              <a:rPr lang="fi-FI" dirty="0"/>
              <a:t> is </a:t>
            </a:r>
            <a:r>
              <a:rPr lang="fi-FI" dirty="0" err="1"/>
              <a:t>passed</a:t>
            </a:r>
            <a:r>
              <a:rPr lang="fi-FI" dirty="0"/>
              <a:t> </a:t>
            </a:r>
            <a:r>
              <a:rPr lang="fi-FI" dirty="0" err="1"/>
              <a:t>internally</a:t>
            </a:r>
            <a:r>
              <a:rPr lang="fi-FI" dirty="0"/>
              <a:t> in the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through</a:t>
            </a:r>
            <a:r>
              <a:rPr lang="fi-FI" dirty="0"/>
              <a:t> a </a:t>
            </a:r>
            <a:r>
              <a:rPr lang="fi-FI" dirty="0" err="1"/>
              <a:t>semiconductor</a:t>
            </a:r>
            <a:r>
              <a:rPr lang="fi-FI" dirty="0"/>
              <a:t> </a:t>
            </a:r>
            <a:r>
              <a:rPr lang="fi-FI" dirty="0" err="1"/>
              <a:t>material</a:t>
            </a:r>
            <a:r>
              <a:rPr lang="fi-FI" dirty="0"/>
              <a:t>. The </a:t>
            </a: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magnetic</a:t>
            </a:r>
            <a:r>
              <a:rPr lang="fi-FI" dirty="0"/>
              <a:t> </a:t>
            </a:r>
            <a:r>
              <a:rPr lang="fi-FI" dirty="0" err="1"/>
              <a:t>field</a:t>
            </a:r>
            <a:r>
              <a:rPr lang="fi-FI" dirty="0"/>
              <a:t> </a:t>
            </a:r>
            <a:r>
              <a:rPr lang="fi-FI" dirty="0" err="1"/>
              <a:t>deflects</a:t>
            </a:r>
            <a:r>
              <a:rPr lang="fi-FI" dirty="0"/>
              <a:t> the </a:t>
            </a:r>
            <a:r>
              <a:rPr lang="fi-FI" dirty="0" err="1"/>
              <a:t>path</a:t>
            </a:r>
            <a:r>
              <a:rPr lang="fi-FI" dirty="0"/>
              <a:t> of 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creates</a:t>
            </a:r>
            <a:r>
              <a:rPr lang="fi-FI" dirty="0"/>
              <a:t> a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voltage</a:t>
            </a:r>
            <a:r>
              <a:rPr lang="fi-FI" dirty="0"/>
              <a:t> </a:t>
            </a:r>
            <a:r>
              <a:rPr lang="fi-FI" dirty="0" err="1"/>
              <a:t>perpendicular</a:t>
            </a:r>
            <a:r>
              <a:rPr lang="fi-FI" dirty="0"/>
              <a:t> to the </a:t>
            </a:r>
            <a:r>
              <a:rPr lang="fi-FI" dirty="0" err="1"/>
              <a:t>current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The </a:t>
            </a:r>
            <a:r>
              <a:rPr lang="fi-FI" dirty="0" err="1"/>
              <a:t>sensors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baseline="0" dirty="0"/>
              <a:t> </a:t>
            </a:r>
            <a:r>
              <a:rPr lang="fi-FI" baseline="0" dirty="0" err="1"/>
              <a:t>be</a:t>
            </a:r>
            <a:r>
              <a:rPr lang="fi-FI" baseline="0" dirty="0"/>
              <a:t> </a:t>
            </a:r>
            <a:r>
              <a:rPr lang="fi-FI" baseline="0" dirty="0" err="1"/>
              <a:t>sealed</a:t>
            </a:r>
            <a:r>
              <a:rPr lang="fi-FI" baseline="0" dirty="0"/>
              <a:t> </a:t>
            </a:r>
            <a:r>
              <a:rPr lang="fi-FI" baseline="0" dirty="0" err="1"/>
              <a:t>from</a:t>
            </a:r>
            <a:r>
              <a:rPr lang="fi-FI" baseline="0" dirty="0"/>
              <a:t> </a:t>
            </a:r>
            <a:r>
              <a:rPr lang="fi-FI" baseline="0" dirty="0" err="1"/>
              <a:t>the</a:t>
            </a:r>
            <a:r>
              <a:rPr lang="fi-FI" baseline="0" dirty="0"/>
              <a:t> </a:t>
            </a:r>
            <a:r>
              <a:rPr lang="fi-FI" baseline="0" dirty="0" err="1"/>
              <a:t>environment</a:t>
            </a:r>
            <a:endParaRPr lang="fi-FI" baseline="0" dirty="0"/>
          </a:p>
          <a:p>
            <a:endParaRPr lang="fi-FI" baseline="0" dirty="0"/>
          </a:p>
          <a:p>
            <a:r>
              <a:rPr lang="fi-FI" baseline="0" dirty="0" err="1"/>
              <a:t>Current</a:t>
            </a:r>
            <a:r>
              <a:rPr lang="fi-FI" baseline="0" dirty="0"/>
              <a:t> </a:t>
            </a:r>
            <a:r>
              <a:rPr lang="fi-FI" baseline="0" dirty="0" err="1"/>
              <a:t>sensor</a:t>
            </a:r>
            <a:r>
              <a:rPr lang="fi-FI" baseline="0" dirty="0"/>
              <a:t> </a:t>
            </a:r>
            <a:r>
              <a:rPr lang="fi-FI" baseline="0" dirty="0" err="1"/>
              <a:t>senses</a:t>
            </a:r>
            <a:r>
              <a:rPr lang="fi-FI" baseline="0" dirty="0"/>
              <a:t> </a:t>
            </a:r>
            <a:r>
              <a:rPr lang="fi-FI" baseline="0" dirty="0" err="1"/>
              <a:t>the</a:t>
            </a:r>
            <a:r>
              <a:rPr lang="fi-FI" baseline="0" dirty="0"/>
              <a:t> </a:t>
            </a:r>
            <a:r>
              <a:rPr lang="fi-FI" baseline="0" dirty="0" err="1"/>
              <a:t>magnetic</a:t>
            </a:r>
            <a:r>
              <a:rPr lang="fi-FI" baseline="0" dirty="0"/>
              <a:t> </a:t>
            </a:r>
            <a:r>
              <a:rPr lang="fi-FI" baseline="0" dirty="0" err="1"/>
              <a:t>field</a:t>
            </a:r>
            <a:r>
              <a:rPr lang="fi-FI" baseline="0" dirty="0"/>
              <a:t> </a:t>
            </a:r>
            <a:r>
              <a:rPr lang="fi-FI" baseline="0" dirty="0" err="1"/>
              <a:t>caused</a:t>
            </a:r>
            <a:r>
              <a:rPr lang="fi-FI" baseline="0" dirty="0"/>
              <a:t> </a:t>
            </a:r>
            <a:r>
              <a:rPr lang="fi-FI" baseline="0" dirty="0" err="1"/>
              <a:t>by</a:t>
            </a:r>
            <a:r>
              <a:rPr lang="fi-FI" baseline="0" dirty="0"/>
              <a:t> </a:t>
            </a:r>
            <a:r>
              <a:rPr lang="fi-FI" baseline="0" dirty="0" err="1"/>
              <a:t>current</a:t>
            </a:r>
            <a:r>
              <a:rPr lang="fi-FI" baseline="0" dirty="0"/>
              <a:t>. No </a:t>
            </a:r>
            <a:r>
              <a:rPr lang="fi-FI" baseline="0" dirty="0" err="1"/>
              <a:t>galvanic</a:t>
            </a:r>
            <a:r>
              <a:rPr lang="fi-FI" baseline="0" dirty="0"/>
              <a:t> </a:t>
            </a:r>
            <a:r>
              <a:rPr lang="fi-FI" baseline="0" dirty="0" err="1"/>
              <a:t>connection</a:t>
            </a:r>
            <a:r>
              <a:rPr lang="fi-FI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38882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i-FI" baseline="0" dirty="0"/>
              <a:t>Position </a:t>
            </a:r>
            <a:r>
              <a:rPr lang="fi-FI" baseline="0" dirty="0" err="1"/>
              <a:t>measuremets</a:t>
            </a:r>
            <a:r>
              <a:rPr lang="fi-FI" baseline="0" dirty="0"/>
              <a:t>. A </a:t>
            </a:r>
            <a:r>
              <a:rPr lang="fi-FI" baseline="0" dirty="0" err="1"/>
              <a:t>magnet</a:t>
            </a:r>
            <a:r>
              <a:rPr lang="fi-FI" baseline="0" dirty="0"/>
              <a:t> </a:t>
            </a:r>
            <a:r>
              <a:rPr lang="fi-FI" baseline="0" dirty="0" err="1"/>
              <a:t>induces</a:t>
            </a:r>
            <a:r>
              <a:rPr lang="fi-FI" baseline="0" dirty="0"/>
              <a:t> a </a:t>
            </a:r>
            <a:r>
              <a:rPr lang="fi-FI" baseline="0" dirty="0" err="1"/>
              <a:t>field</a:t>
            </a:r>
            <a:r>
              <a:rPr lang="fi-FI" baseline="0" dirty="0"/>
              <a:t> </a:t>
            </a:r>
            <a:r>
              <a:rPr lang="fi-FI" baseline="0" dirty="0" err="1"/>
              <a:t>which</a:t>
            </a:r>
            <a:r>
              <a:rPr lang="fi-FI" baseline="0" dirty="0"/>
              <a:t> is </a:t>
            </a:r>
            <a:r>
              <a:rPr lang="fi-FI" baseline="0" dirty="0" err="1"/>
              <a:t>sensed</a:t>
            </a:r>
            <a:r>
              <a:rPr lang="fi-FI" baseline="0" dirty="0"/>
              <a:t> </a:t>
            </a:r>
            <a:r>
              <a:rPr lang="fi-FI" baseline="0" dirty="0" err="1"/>
              <a:t>either</a:t>
            </a:r>
            <a:r>
              <a:rPr lang="fi-FI" baseline="0" dirty="0"/>
              <a:t> as a </a:t>
            </a:r>
            <a:r>
              <a:rPr lang="fi-FI" baseline="0" dirty="0" err="1"/>
              <a:t>proximity</a:t>
            </a:r>
            <a:r>
              <a:rPr lang="fi-FI" baseline="0" dirty="0"/>
              <a:t> </a:t>
            </a:r>
            <a:r>
              <a:rPr lang="fi-FI" baseline="0" dirty="0" err="1"/>
              <a:t>or</a:t>
            </a:r>
            <a:r>
              <a:rPr lang="fi-FI" baseline="0" dirty="0"/>
              <a:t> </a:t>
            </a:r>
            <a:r>
              <a:rPr lang="fi-FI" baseline="0" dirty="0" err="1"/>
              <a:t>continuous</a:t>
            </a:r>
            <a:r>
              <a:rPr lang="fi-FI" baseline="0" dirty="0"/>
              <a:t> </a:t>
            </a:r>
            <a:r>
              <a:rPr lang="fi-FI" baseline="0" dirty="0" err="1"/>
              <a:t>signal</a:t>
            </a:r>
            <a:r>
              <a:rPr lang="fi-FI" baseline="0" dirty="0"/>
              <a:t>.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Mehcanical</a:t>
            </a:r>
            <a:r>
              <a:rPr lang="fi-FI" dirty="0"/>
              <a:t> magnetic switch =</a:t>
            </a:r>
            <a:r>
              <a:rPr lang="fi-FI" baseline="0" dirty="0"/>
              <a:t> </a:t>
            </a:r>
            <a:r>
              <a:rPr lang="fi-FI" dirty="0"/>
              <a:t>Reed switch.</a:t>
            </a:r>
          </a:p>
          <a:p>
            <a:endParaRPr lang="fi-FI" dirty="0"/>
          </a:p>
          <a:p>
            <a:r>
              <a:rPr lang="fi-FI" dirty="0"/>
              <a:t>Electronic compass: for example Hall or magnetoresistive sensors perpendicular to each other.</a:t>
            </a:r>
            <a:r>
              <a:rPr lang="fi-FI" baseline="0" dirty="0"/>
              <a:t> Can </a:t>
            </a:r>
            <a:r>
              <a:rPr lang="fi-FI" baseline="0" dirty="0" err="1"/>
              <a:t>be</a:t>
            </a:r>
            <a:r>
              <a:rPr lang="fi-FI" baseline="0" dirty="0"/>
              <a:t> </a:t>
            </a:r>
            <a:r>
              <a:rPr lang="fi-FI" baseline="0" dirty="0" err="1"/>
              <a:t>used</a:t>
            </a:r>
            <a:r>
              <a:rPr lang="fi-FI" baseline="0" dirty="0"/>
              <a:t> to </a:t>
            </a:r>
            <a:r>
              <a:rPr lang="fi-FI" baseline="0" dirty="0" err="1"/>
              <a:t>measure</a:t>
            </a:r>
            <a:r>
              <a:rPr lang="fi-FI" baseline="0" dirty="0"/>
              <a:t> </a:t>
            </a:r>
            <a:r>
              <a:rPr lang="fi-FI" baseline="0" dirty="0" err="1"/>
              <a:t>earth’s</a:t>
            </a:r>
            <a:r>
              <a:rPr lang="fi-FI" baseline="0" dirty="0"/>
              <a:t> </a:t>
            </a:r>
            <a:r>
              <a:rPr lang="fi-FI" baseline="0" dirty="0" err="1"/>
              <a:t>magentic</a:t>
            </a:r>
            <a:r>
              <a:rPr lang="fi-FI" baseline="0" dirty="0"/>
              <a:t> </a:t>
            </a:r>
            <a:r>
              <a:rPr lang="fi-FI" baseline="0" dirty="0" err="1"/>
              <a:t>field</a:t>
            </a:r>
            <a:r>
              <a:rPr lang="fi-FI" baseline="0" dirty="0"/>
              <a:t>.</a:t>
            </a:r>
          </a:p>
          <a:p>
            <a:r>
              <a:rPr lang="fi-FI" baseline="0" dirty="0"/>
              <a:t>Hall </a:t>
            </a:r>
            <a:r>
              <a:rPr lang="fi-FI" baseline="0" dirty="0" err="1"/>
              <a:t>effect</a:t>
            </a:r>
            <a:r>
              <a:rPr lang="fi-FI" baseline="0" dirty="0"/>
              <a:t> </a:t>
            </a:r>
            <a:r>
              <a:rPr lang="fi-FI" baseline="0" dirty="0" err="1"/>
              <a:t>throttle</a:t>
            </a:r>
            <a:r>
              <a:rPr lang="fi-FI" baseline="0" dirty="0"/>
              <a:t>?</a:t>
            </a:r>
            <a:endParaRPr lang="fi-FI" dirty="0"/>
          </a:p>
          <a:p>
            <a:endParaRPr lang="fi-FI" dirty="0"/>
          </a:p>
          <a:p>
            <a:r>
              <a:rPr lang="fi-FI" dirty="0"/>
              <a:t>Current sensors without </a:t>
            </a:r>
            <a:r>
              <a:rPr lang="fi-FI" dirty="0" err="1"/>
              <a:t>galvanic</a:t>
            </a:r>
            <a:r>
              <a:rPr lang="fi-FI" dirty="0"/>
              <a:t> </a:t>
            </a:r>
            <a:r>
              <a:rPr lang="fi-FI" dirty="0" err="1"/>
              <a:t>contact</a:t>
            </a:r>
            <a:endParaRPr lang="fi-FI" dirty="0"/>
          </a:p>
          <a:p>
            <a:endParaRPr lang="fi-FI" dirty="0"/>
          </a:p>
          <a:p>
            <a:r>
              <a:rPr lang="fi-FI" dirty="0"/>
              <a:t>3-axis </a:t>
            </a:r>
            <a:r>
              <a:rPr lang="fi-FI" dirty="0" err="1"/>
              <a:t>magnetometer</a:t>
            </a:r>
            <a:r>
              <a:rPr lang="fi-FI" dirty="0"/>
              <a:t> 8 dollars.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4042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More </a:t>
            </a:r>
            <a:r>
              <a:rPr lang="fi-FI" dirty="0" err="1"/>
              <a:t>robust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Less</a:t>
            </a:r>
            <a:r>
              <a:rPr lang="fi-FI" baseline="0" dirty="0"/>
              <a:t> </a:t>
            </a:r>
            <a:r>
              <a:rPr lang="fi-FI" baseline="0" dirty="0" err="1"/>
              <a:t>resolution</a:t>
            </a:r>
            <a:endParaRPr lang="fi-FI" baseline="0" dirty="0"/>
          </a:p>
          <a:p>
            <a:endParaRPr lang="fi-FI" baseline="0" dirty="0"/>
          </a:p>
          <a:p>
            <a:r>
              <a:rPr lang="fi-FI" baseline="0" dirty="0"/>
              <a:t>Single </a:t>
            </a:r>
            <a:r>
              <a:rPr lang="fi-FI" baseline="0" dirty="0" err="1"/>
              <a:t>magnet</a:t>
            </a:r>
            <a:r>
              <a:rPr lang="fi-FI" baseline="0" dirty="0"/>
              <a:t> -&gt; </a:t>
            </a:r>
            <a:r>
              <a:rPr lang="fi-FI" baseline="0" dirty="0" err="1"/>
              <a:t>resolution</a:t>
            </a:r>
            <a:r>
              <a:rPr lang="fi-FI" baseline="0" dirty="0"/>
              <a:t> 200ppr </a:t>
            </a:r>
            <a:r>
              <a:rPr lang="fi-FI" baseline="0" dirty="0" err="1"/>
              <a:t>tsp</a:t>
            </a:r>
            <a:r>
              <a:rPr lang="fi-FI" baseline="0" dirty="0"/>
              <a:t>?</a:t>
            </a:r>
          </a:p>
          <a:p>
            <a:endParaRPr lang="fi-FI" baseline="0" dirty="0"/>
          </a:p>
          <a:p>
            <a:r>
              <a:rPr lang="fi-FI" baseline="0" dirty="0" err="1"/>
              <a:t>Not</a:t>
            </a:r>
            <a:r>
              <a:rPr lang="fi-FI" baseline="0" dirty="0"/>
              <a:t> </a:t>
            </a:r>
            <a:r>
              <a:rPr lang="fi-FI" baseline="0" dirty="0" err="1"/>
              <a:t>absolute</a:t>
            </a:r>
            <a:r>
              <a:rPr lang="fi-FI" baseline="0" dirty="0"/>
              <a:t> </a:t>
            </a:r>
            <a:r>
              <a:rPr lang="fi-FI" baseline="0" dirty="0" err="1"/>
              <a:t>accuracy</a:t>
            </a:r>
            <a:r>
              <a:rPr lang="fi-FI" baseline="0" dirty="0"/>
              <a:t>. Read </a:t>
            </a:r>
            <a:r>
              <a:rPr lang="fi-FI" baseline="0" dirty="0" err="1"/>
              <a:t>the</a:t>
            </a:r>
            <a:r>
              <a:rPr lang="fi-FI" baseline="0" dirty="0"/>
              <a:t> </a:t>
            </a:r>
            <a:r>
              <a:rPr lang="fi-FI" baseline="0" dirty="0" err="1"/>
              <a:t>datasheet</a:t>
            </a:r>
            <a:r>
              <a:rPr lang="fi-FI" baseline="0" dirty="0"/>
              <a:t>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9196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Thermocouple – thermoelectric effect. Self-powered.</a:t>
            </a:r>
            <a:r>
              <a:rPr lang="fi-FI" baseline="0" dirty="0"/>
              <a:t>  Any junction of different metals will produce a voltage depending on the temperature.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Pt</a:t>
            </a:r>
            <a:r>
              <a:rPr lang="fi-FI" dirty="0"/>
              <a:t> 100 and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resistance</a:t>
            </a:r>
            <a:r>
              <a:rPr lang="fi-FI" dirty="0"/>
              <a:t> </a:t>
            </a:r>
            <a:r>
              <a:rPr lang="fi-FI" dirty="0" err="1"/>
              <a:t>temperature</a:t>
            </a:r>
            <a:r>
              <a:rPr lang="fi-FI" dirty="0"/>
              <a:t> </a:t>
            </a:r>
            <a:r>
              <a:rPr lang="fi-FI" dirty="0" err="1"/>
              <a:t>detectors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pure </a:t>
            </a:r>
            <a:r>
              <a:rPr lang="fi-FI" dirty="0" err="1"/>
              <a:t>metals</a:t>
            </a:r>
            <a:r>
              <a:rPr lang="fi-FI" dirty="0"/>
              <a:t>. </a:t>
            </a:r>
            <a:r>
              <a:rPr lang="fi-FI" dirty="0" err="1"/>
              <a:t>Electrical</a:t>
            </a:r>
            <a:r>
              <a:rPr lang="fi-FI" dirty="0"/>
              <a:t> </a:t>
            </a:r>
            <a:r>
              <a:rPr lang="fi-FI" dirty="0" err="1"/>
              <a:t>resistivity</a:t>
            </a:r>
            <a:r>
              <a:rPr lang="fi-FI" dirty="0"/>
              <a:t> of </a:t>
            </a:r>
            <a:r>
              <a:rPr lang="fi-FI" dirty="0" err="1"/>
              <a:t>metals</a:t>
            </a:r>
            <a:r>
              <a:rPr lang="fi-FI" dirty="0"/>
              <a:t> </a:t>
            </a:r>
            <a:r>
              <a:rPr lang="fi-FI" dirty="0" err="1"/>
              <a:t>varies</a:t>
            </a:r>
            <a:r>
              <a:rPr lang="fi-FI" dirty="0"/>
              <a:t> with </a:t>
            </a:r>
            <a:r>
              <a:rPr lang="fi-FI" dirty="0" err="1"/>
              <a:t>temperature</a:t>
            </a:r>
            <a:r>
              <a:rPr lang="fi-FI" dirty="0"/>
              <a:t>. Most accurate industrial sensors. Expensive.</a:t>
            </a:r>
          </a:p>
          <a:p>
            <a:r>
              <a:rPr lang="fi-FI" dirty="0"/>
              <a:t>Pt100 – resistance 100 ohms at 0 C°</a:t>
            </a:r>
          </a:p>
          <a:p>
            <a:endParaRPr lang="fi-FI" dirty="0"/>
          </a:p>
          <a:p>
            <a:r>
              <a:rPr lang="fi-FI" dirty="0" err="1"/>
              <a:t>Thermistors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resistors</a:t>
            </a:r>
            <a:r>
              <a:rPr lang="fi-FI" dirty="0"/>
              <a:t> </a:t>
            </a:r>
            <a:r>
              <a:rPr lang="fi-FI" dirty="0" err="1"/>
              <a:t>consisting</a:t>
            </a:r>
            <a:r>
              <a:rPr lang="fi-FI" dirty="0"/>
              <a:t> of </a:t>
            </a:r>
            <a:r>
              <a:rPr lang="fi-FI" dirty="0" err="1"/>
              <a:t>ceramics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polymer</a:t>
            </a:r>
            <a:r>
              <a:rPr lang="fi-FI" dirty="0"/>
              <a:t> . Limited </a:t>
            </a:r>
            <a:r>
              <a:rPr lang="fi-FI" dirty="0" err="1"/>
              <a:t>temperature</a:t>
            </a:r>
            <a:r>
              <a:rPr lang="fi-FI" dirty="0"/>
              <a:t> </a:t>
            </a:r>
            <a:r>
              <a:rPr lang="fi-FI" dirty="0" err="1"/>
              <a:t>range</a:t>
            </a:r>
            <a:r>
              <a:rPr lang="fi-FI" dirty="0"/>
              <a:t>. Very cheap. Large change in resistance but nonlinear.</a:t>
            </a:r>
          </a:p>
          <a:p>
            <a:r>
              <a:rPr lang="fi-FI" dirty="0"/>
              <a:t>NTC =</a:t>
            </a:r>
            <a:r>
              <a:rPr lang="fi-FI" baseline="0" dirty="0"/>
              <a:t> negative temperature coefficient, PTC = positive</a:t>
            </a:r>
          </a:p>
          <a:p>
            <a:endParaRPr lang="fi-FI" baseline="0" dirty="0"/>
          </a:p>
          <a:p>
            <a:r>
              <a:rPr lang="fi-FI" baseline="0" dirty="0"/>
              <a:t>Mass – </a:t>
            </a:r>
            <a:r>
              <a:rPr lang="fi-FI" baseline="0" dirty="0" err="1"/>
              <a:t>response</a:t>
            </a:r>
            <a:r>
              <a:rPr lang="fi-FI" baseline="0" dirty="0"/>
              <a:t> </a:t>
            </a:r>
            <a:r>
              <a:rPr lang="fi-FI" baseline="0" dirty="0" err="1"/>
              <a:t>time</a:t>
            </a:r>
            <a:endParaRPr lang="fi-FI" baseline="0" dirty="0"/>
          </a:p>
          <a:p>
            <a:endParaRPr lang="fi-FI" baseline="0" dirty="0"/>
          </a:p>
          <a:p>
            <a:r>
              <a:rPr lang="fi-FI" baseline="0" dirty="0" err="1"/>
              <a:t>Accuracy</a:t>
            </a:r>
            <a:r>
              <a:rPr lang="fi-FI" baseline="0" dirty="0"/>
              <a:t> vs. </a:t>
            </a:r>
            <a:r>
              <a:rPr lang="fi-FI" baseline="0" dirty="0" err="1"/>
              <a:t>resolution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7680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All objects emit infrared</a:t>
            </a:r>
            <a:r>
              <a:rPr lang="fi-FI" baseline="0" dirty="0"/>
              <a:t> radiation i.e. heat.</a:t>
            </a:r>
          </a:p>
          <a:p>
            <a:endParaRPr lang="fi-FI" dirty="0"/>
          </a:p>
          <a:p>
            <a:r>
              <a:rPr lang="fi-FI" dirty="0"/>
              <a:t>Passive – the sensor</a:t>
            </a:r>
            <a:r>
              <a:rPr lang="fi-FI" baseline="0" dirty="0"/>
              <a:t> does not radiate heat.</a:t>
            </a:r>
          </a:p>
          <a:p>
            <a:endParaRPr lang="fi-FI" baseline="0" dirty="0"/>
          </a:p>
          <a:p>
            <a:r>
              <a:rPr lang="fi-FI" baseline="0" dirty="0"/>
              <a:t>As presence sensors in building automation for controlling lightning, ventilation and heating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45365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Measurement</a:t>
            </a:r>
            <a:r>
              <a:rPr lang="fi-FI" baseline="0" dirty="0"/>
              <a:t> does not interfere with the object. No energy loss through conduction.</a:t>
            </a:r>
          </a:p>
          <a:p>
            <a:endParaRPr lang="fi-FI" baseline="0" dirty="0"/>
          </a:p>
          <a:p>
            <a:r>
              <a:rPr lang="fi-FI" baseline="0" dirty="0"/>
              <a:t>Cannot measure inside containers. Only surface temperature</a:t>
            </a:r>
          </a:p>
          <a:p>
            <a:endParaRPr lang="fi-FI" baseline="0" dirty="0"/>
          </a:p>
          <a:p>
            <a:r>
              <a:rPr lang="fi-FI" baseline="0" dirty="0"/>
              <a:t>Emissivity i.e. surface’s ability to emit infrared radiation must be known. </a:t>
            </a:r>
          </a:p>
          <a:p>
            <a:endParaRPr lang="fi-FI" baseline="0" dirty="0"/>
          </a:p>
          <a:p>
            <a:r>
              <a:rPr lang="fi-FI" baseline="0" dirty="0"/>
              <a:t>Thermopile</a:t>
            </a:r>
          </a:p>
          <a:p>
            <a:endParaRPr lang="fi-FI" baseline="0" dirty="0"/>
          </a:p>
          <a:p>
            <a:r>
              <a:rPr lang="fi-FI" dirty="0"/>
              <a:t>http://support.fluke.com/raytek-sales/Download/Asset/IR_THEORY_55514_ENG_REVB_LR.PDF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9659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And other frequencies outside</a:t>
            </a:r>
            <a:r>
              <a:rPr lang="fi-FI" baseline="0" dirty="0"/>
              <a:t> the visible light spectrum</a:t>
            </a:r>
          </a:p>
          <a:p>
            <a:endParaRPr lang="fi-FI" baseline="0" dirty="0"/>
          </a:p>
          <a:p>
            <a:r>
              <a:rPr lang="fi-FI" dirty="0"/>
              <a:t>https://en.wikipedia.org/wiki/Thermography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3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Rotating</a:t>
            </a:r>
            <a:r>
              <a:rPr lang="fi-FI" dirty="0"/>
              <a:t>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condition</a:t>
            </a:r>
            <a:r>
              <a:rPr lang="fi-FI" dirty="0"/>
              <a:t> </a:t>
            </a:r>
            <a:r>
              <a:rPr lang="fi-FI" dirty="0" err="1"/>
              <a:t>monitoring</a:t>
            </a:r>
            <a:r>
              <a:rPr lang="fi-FI" dirty="0"/>
              <a:t>. </a:t>
            </a:r>
            <a:r>
              <a:rPr lang="fi-FI" dirty="0" err="1"/>
              <a:t>Measure</a:t>
            </a:r>
            <a:r>
              <a:rPr lang="fi-FI" dirty="0"/>
              <a:t> </a:t>
            </a:r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and </a:t>
            </a:r>
            <a:r>
              <a:rPr lang="fi-FI" dirty="0" err="1"/>
              <a:t>frequency</a:t>
            </a:r>
            <a:r>
              <a:rPr lang="fi-FI" baseline="0" dirty="0"/>
              <a:t> to </a:t>
            </a:r>
            <a:r>
              <a:rPr lang="fi-FI" baseline="0" dirty="0" err="1"/>
              <a:t>determine</a:t>
            </a:r>
            <a:r>
              <a:rPr lang="fi-FI" baseline="0" dirty="0"/>
              <a:t> </a:t>
            </a:r>
            <a:r>
              <a:rPr lang="fi-FI" baseline="0" dirty="0" err="1"/>
              <a:t>bearing</a:t>
            </a:r>
            <a:r>
              <a:rPr lang="fi-FI" baseline="0" dirty="0"/>
              <a:t> </a:t>
            </a:r>
            <a:r>
              <a:rPr lang="fi-FI" baseline="0" dirty="0" err="1"/>
              <a:t>or</a:t>
            </a:r>
            <a:r>
              <a:rPr lang="fi-FI" baseline="0" dirty="0"/>
              <a:t> </a:t>
            </a:r>
            <a:r>
              <a:rPr lang="fi-FI" baseline="0" dirty="0" err="1"/>
              <a:t>gear</a:t>
            </a:r>
            <a:r>
              <a:rPr lang="fi-FI" baseline="0" dirty="0"/>
              <a:t> </a:t>
            </a:r>
            <a:r>
              <a:rPr lang="fi-FI" baseline="0" dirty="0" err="1"/>
              <a:t>faults</a:t>
            </a:r>
            <a:r>
              <a:rPr lang="fi-FI" baseline="0" dirty="0"/>
              <a:t> </a:t>
            </a:r>
            <a:r>
              <a:rPr lang="fi-FI" baseline="0" dirty="0" err="1"/>
              <a:t>before</a:t>
            </a:r>
            <a:r>
              <a:rPr lang="fi-FI" baseline="0" dirty="0"/>
              <a:t> the </a:t>
            </a:r>
            <a:r>
              <a:rPr lang="fi-FI" baseline="0" dirty="0" err="1"/>
              <a:t>machine</a:t>
            </a:r>
            <a:r>
              <a:rPr lang="fi-FI" baseline="0" dirty="0"/>
              <a:t> </a:t>
            </a:r>
            <a:r>
              <a:rPr lang="fi-FI" baseline="0" dirty="0" err="1"/>
              <a:t>breaks</a:t>
            </a:r>
            <a:r>
              <a:rPr lang="fi-FI" baseline="0" dirty="0"/>
              <a:t> </a:t>
            </a:r>
            <a:r>
              <a:rPr lang="fi-FI" baseline="0" dirty="0" err="1"/>
              <a:t>down</a:t>
            </a:r>
            <a:r>
              <a:rPr lang="fi-FI" baseline="0" dirty="0"/>
              <a:t>.</a:t>
            </a:r>
          </a:p>
          <a:p>
            <a:endParaRPr lang="fi-FI" baseline="0" dirty="0"/>
          </a:p>
          <a:p>
            <a:r>
              <a:rPr lang="fi-FI" baseline="0" dirty="0" err="1"/>
              <a:t>Inclination</a:t>
            </a:r>
            <a:r>
              <a:rPr lang="fi-FI" baseline="0" dirty="0"/>
              <a:t> </a:t>
            </a:r>
            <a:r>
              <a:rPr lang="fi-FI" baseline="0" dirty="0" err="1"/>
              <a:t>reference</a:t>
            </a:r>
            <a:r>
              <a:rPr lang="fi-FI" baseline="0" dirty="0"/>
              <a:t> </a:t>
            </a:r>
            <a:r>
              <a:rPr lang="fi-FI" baseline="0" dirty="0" err="1"/>
              <a:t>Earth’s</a:t>
            </a:r>
            <a:r>
              <a:rPr lang="fi-FI" baseline="0" dirty="0"/>
              <a:t> </a:t>
            </a:r>
            <a:r>
              <a:rPr lang="fi-FI" baseline="0" dirty="0" err="1"/>
              <a:t>gravity</a:t>
            </a:r>
            <a:r>
              <a:rPr lang="fi-FI" baseline="0" dirty="0"/>
              <a:t> (</a:t>
            </a:r>
            <a:r>
              <a:rPr lang="fi-FI" baseline="0" dirty="0" err="1"/>
              <a:t>acceleration</a:t>
            </a:r>
            <a:r>
              <a:rPr lang="fi-FI" baseline="0" dirty="0"/>
              <a:t> </a:t>
            </a:r>
            <a:r>
              <a:rPr lang="fi-FI" baseline="0" dirty="0" err="1"/>
              <a:t>towards</a:t>
            </a:r>
            <a:r>
              <a:rPr lang="fi-FI" baseline="0" dirty="0"/>
              <a:t> the center of the Earth)</a:t>
            </a:r>
          </a:p>
          <a:p>
            <a:endParaRPr lang="fi-FI" baseline="0" dirty="0"/>
          </a:p>
          <a:p>
            <a:r>
              <a:rPr lang="fi-FI" baseline="0" dirty="0" err="1"/>
              <a:t>Very</a:t>
            </a:r>
            <a:r>
              <a:rPr lang="fi-FI" baseline="0" dirty="0"/>
              <a:t> </a:t>
            </a:r>
            <a:r>
              <a:rPr lang="fi-FI" baseline="0" dirty="0" err="1"/>
              <a:t>high</a:t>
            </a:r>
            <a:r>
              <a:rPr lang="fi-FI" baseline="0" dirty="0"/>
              <a:t> </a:t>
            </a:r>
            <a:r>
              <a:rPr lang="fi-FI" baseline="0" dirty="0" err="1"/>
              <a:t>frequencies</a:t>
            </a:r>
            <a:endParaRPr lang="fi-FI" baseline="0" dirty="0"/>
          </a:p>
          <a:p>
            <a:endParaRPr lang="fi-FI" baseline="0" dirty="0"/>
          </a:p>
          <a:p>
            <a:r>
              <a:rPr lang="fi-FI" baseline="0" dirty="0"/>
              <a:t>Inclinometer</a:t>
            </a:r>
          </a:p>
          <a:p>
            <a:endParaRPr lang="fi-FI" baseline="0" dirty="0"/>
          </a:p>
          <a:p>
            <a:r>
              <a:rPr lang="fi-FI" baseline="0" dirty="0"/>
              <a:t>Seismic mass applies a force or changes relative position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25120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1767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Measures angular velocity. No reference</a:t>
            </a:r>
            <a:r>
              <a:rPr lang="fi-FI" baseline="0" dirty="0"/>
              <a:t> i.e. incremental.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Traditional</a:t>
            </a:r>
            <a:r>
              <a:rPr lang="fi-FI" dirty="0"/>
              <a:t> version is a </a:t>
            </a:r>
            <a:r>
              <a:rPr lang="fi-FI" dirty="0" err="1"/>
              <a:t>spinning</a:t>
            </a:r>
            <a:r>
              <a:rPr lang="fi-FI" dirty="0"/>
              <a:t> </a:t>
            </a:r>
            <a:r>
              <a:rPr lang="fi-FI" dirty="0" err="1"/>
              <a:t>mass</a:t>
            </a:r>
            <a:r>
              <a:rPr lang="fi-FI" dirty="0"/>
              <a:t> in a </a:t>
            </a:r>
            <a:r>
              <a:rPr lang="fi-FI" dirty="0" err="1"/>
              <a:t>gimball</a:t>
            </a:r>
            <a:r>
              <a:rPr lang="fi-FI" dirty="0"/>
              <a:t> (</a:t>
            </a:r>
            <a:r>
              <a:rPr lang="fi-FI" dirty="0" err="1"/>
              <a:t>frame</a:t>
            </a:r>
            <a:r>
              <a:rPr lang="fi-FI" dirty="0"/>
              <a:t>)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allows</a:t>
            </a:r>
            <a:r>
              <a:rPr lang="fi-FI" dirty="0"/>
              <a:t> the </a:t>
            </a:r>
            <a:r>
              <a:rPr lang="fi-FI" dirty="0" err="1"/>
              <a:t>mass</a:t>
            </a:r>
            <a:r>
              <a:rPr lang="fi-FI" dirty="0"/>
              <a:t> to </a:t>
            </a:r>
            <a:r>
              <a:rPr lang="fi-FI" dirty="0" err="1"/>
              <a:t>rotate</a:t>
            </a:r>
            <a:r>
              <a:rPr lang="fi-FI" dirty="0"/>
              <a:t> </a:t>
            </a:r>
            <a:r>
              <a:rPr lang="fi-FI" dirty="0" err="1"/>
              <a:t>freely</a:t>
            </a:r>
            <a:r>
              <a:rPr lang="fi-FI" dirty="0"/>
              <a:t>. </a:t>
            </a:r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torque</a:t>
            </a:r>
            <a:r>
              <a:rPr lang="fi-FI" dirty="0"/>
              <a:t> is </a:t>
            </a:r>
            <a:r>
              <a:rPr lang="fi-FI" dirty="0" err="1"/>
              <a:t>applied</a:t>
            </a:r>
            <a:r>
              <a:rPr lang="fi-FI" dirty="0"/>
              <a:t> </a:t>
            </a:r>
            <a:r>
              <a:rPr lang="fi-FI" dirty="0" err="1"/>
              <a:t>along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axis</a:t>
            </a:r>
            <a:r>
              <a:rPr lang="fi-FI" dirty="0"/>
              <a:t>, </a:t>
            </a:r>
            <a:r>
              <a:rPr lang="fi-FI" dirty="0" err="1"/>
              <a:t>because</a:t>
            </a:r>
            <a:r>
              <a:rPr lang="fi-FI" dirty="0"/>
              <a:t> of </a:t>
            </a:r>
            <a:r>
              <a:rPr lang="fi-FI" dirty="0" err="1"/>
              <a:t>conservation</a:t>
            </a:r>
            <a:r>
              <a:rPr lang="fi-FI" dirty="0"/>
              <a:t> of </a:t>
            </a:r>
            <a:r>
              <a:rPr lang="fi-FI" dirty="0" err="1"/>
              <a:t>angular</a:t>
            </a:r>
            <a:r>
              <a:rPr lang="fi-FI" dirty="0"/>
              <a:t> </a:t>
            </a:r>
            <a:r>
              <a:rPr lang="fi-FI" dirty="0" err="1"/>
              <a:t>momentum</a:t>
            </a:r>
            <a:r>
              <a:rPr lang="fi-FI" dirty="0"/>
              <a:t>, </a:t>
            </a:r>
            <a:r>
              <a:rPr lang="fi-FI" dirty="0" err="1"/>
              <a:t>torque</a:t>
            </a:r>
            <a:r>
              <a:rPr lang="fi-FI" dirty="0"/>
              <a:t> is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along</a:t>
            </a:r>
            <a:r>
              <a:rPr lang="fi-FI" dirty="0"/>
              <a:t> an </a:t>
            </a:r>
            <a:r>
              <a:rPr lang="fi-FI" dirty="0" err="1"/>
              <a:t>axis</a:t>
            </a:r>
            <a:r>
              <a:rPr lang="fi-FI" dirty="0"/>
              <a:t> </a:t>
            </a:r>
            <a:r>
              <a:rPr lang="fi-FI" dirty="0" err="1"/>
              <a:t>perpendicular</a:t>
            </a:r>
            <a:r>
              <a:rPr lang="fi-FI" dirty="0"/>
              <a:t> to the input and </a:t>
            </a:r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axis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Cell </a:t>
            </a:r>
            <a:r>
              <a:rPr lang="fi-FI" dirty="0" err="1"/>
              <a:t>phones</a:t>
            </a:r>
            <a:r>
              <a:rPr lang="fi-FI" dirty="0"/>
              <a:t>, </a:t>
            </a:r>
            <a:r>
              <a:rPr lang="fi-FI" dirty="0" err="1"/>
              <a:t>robotics</a:t>
            </a:r>
            <a:r>
              <a:rPr lang="fi-FI" dirty="0"/>
              <a:t>, </a:t>
            </a:r>
            <a:r>
              <a:rPr lang="fi-FI" dirty="0" err="1"/>
              <a:t>stabilization</a:t>
            </a:r>
            <a:r>
              <a:rPr lang="fi-FI" dirty="0"/>
              <a:t>, </a:t>
            </a:r>
            <a:r>
              <a:rPr lang="fi-FI" dirty="0" err="1"/>
              <a:t>prosthetics</a:t>
            </a:r>
            <a:endParaRPr lang="fi-FI" dirty="0"/>
          </a:p>
          <a:p>
            <a:endParaRPr lang="fi-FI" dirty="0"/>
          </a:p>
          <a:p>
            <a:r>
              <a:rPr lang="fi-FI" dirty="0"/>
              <a:t>Consumer </a:t>
            </a:r>
            <a:r>
              <a:rPr lang="fi-FI" dirty="0" err="1"/>
              <a:t>grade</a:t>
            </a:r>
            <a:r>
              <a:rPr lang="fi-FI" dirty="0"/>
              <a:t> </a:t>
            </a:r>
            <a:r>
              <a:rPr lang="fi-FI" dirty="0" err="1"/>
              <a:t>drift</a:t>
            </a:r>
            <a:r>
              <a:rPr lang="fi-FI" dirty="0"/>
              <a:t> 30 to 1000 </a:t>
            </a:r>
            <a:r>
              <a:rPr lang="fi-FI" dirty="0" err="1"/>
              <a:t>degrees</a:t>
            </a:r>
            <a:r>
              <a:rPr lang="fi-FI" dirty="0"/>
              <a:t> per </a:t>
            </a:r>
            <a:r>
              <a:rPr lang="fi-FI" dirty="0" err="1"/>
              <a:t>hour</a:t>
            </a:r>
            <a:endParaRPr lang="fi-FI" dirty="0"/>
          </a:p>
          <a:p>
            <a:r>
              <a:rPr lang="fi-FI" dirty="0" err="1"/>
              <a:t>Tactical</a:t>
            </a:r>
            <a:r>
              <a:rPr lang="fi-FI" dirty="0"/>
              <a:t> 1-30 </a:t>
            </a:r>
            <a:r>
              <a:rPr lang="fi-FI" dirty="0" err="1"/>
              <a:t>degrees/h</a:t>
            </a:r>
            <a:endParaRPr lang="fi-FI" dirty="0"/>
          </a:p>
          <a:p>
            <a:r>
              <a:rPr lang="fi-FI" dirty="0" err="1"/>
              <a:t>Navigation</a:t>
            </a:r>
            <a:r>
              <a:rPr lang="fi-FI" dirty="0"/>
              <a:t> 0.01-0.1</a:t>
            </a:r>
          </a:p>
          <a:p>
            <a:r>
              <a:rPr lang="fi-FI" dirty="0"/>
              <a:t>Strategic &lt;0.01 /</a:t>
            </a:r>
            <a:r>
              <a:rPr lang="fi-FI" dirty="0" err="1"/>
              <a:t>hour</a:t>
            </a:r>
            <a:endParaRPr lang="fi-FI" dirty="0"/>
          </a:p>
          <a:p>
            <a:r>
              <a:rPr lang="fi-FI" dirty="0"/>
              <a:t>One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several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i.e. </a:t>
            </a:r>
            <a:r>
              <a:rPr lang="fi-FI" dirty="0" err="1"/>
              <a:t>measurable</a:t>
            </a:r>
            <a:r>
              <a:rPr lang="fi-FI" dirty="0"/>
              <a:t> </a:t>
            </a:r>
            <a:r>
              <a:rPr lang="fi-FI" dirty="0" err="1"/>
              <a:t>directions</a:t>
            </a:r>
            <a:r>
              <a:rPr lang="fi-FI" dirty="0"/>
              <a:t> of </a:t>
            </a:r>
            <a:r>
              <a:rPr lang="fi-FI" dirty="0" err="1"/>
              <a:t>rotation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https://en.wikipedia.org/wiki/Ring_laser_gyroscope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6535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12461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Component </a:t>
            </a:r>
            <a:r>
              <a:rPr lang="fi-FI" dirty="0" err="1"/>
              <a:t>size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1 and 100 </a:t>
            </a:r>
            <a:r>
              <a:rPr lang="fi-FI" dirty="0" err="1"/>
              <a:t>micrometers</a:t>
            </a:r>
            <a:r>
              <a:rPr lang="fi-FI" dirty="0"/>
              <a:t>,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</a:t>
            </a:r>
            <a:r>
              <a:rPr lang="fi-FI" dirty="0" err="1"/>
              <a:t>maximum</a:t>
            </a:r>
            <a:r>
              <a:rPr lang="fi-FI" baseline="0" dirty="0"/>
              <a:t> a </a:t>
            </a:r>
            <a:r>
              <a:rPr lang="fi-FI" baseline="0" dirty="0" err="1"/>
              <a:t>couple</a:t>
            </a:r>
            <a:r>
              <a:rPr lang="fi-FI" baseline="0" dirty="0"/>
              <a:t> of </a:t>
            </a:r>
            <a:r>
              <a:rPr lang="fi-FI" baseline="0" dirty="0" err="1"/>
              <a:t>millimeters</a:t>
            </a:r>
            <a:r>
              <a:rPr lang="fi-FI" baseline="0" dirty="0"/>
              <a:t>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i-FI" baseline="0" dirty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/>
              <a:t>Produced</a:t>
            </a:r>
            <a:r>
              <a:rPr lang="fi-FI" dirty="0"/>
              <a:t> with </a:t>
            </a:r>
            <a:r>
              <a:rPr lang="fi-FI" dirty="0" err="1"/>
              <a:t>modified</a:t>
            </a:r>
            <a:r>
              <a:rPr lang="fi-FI" dirty="0"/>
              <a:t>  </a:t>
            </a:r>
            <a:r>
              <a:rPr lang="fi-FI" dirty="0" err="1"/>
              <a:t>semiconductor</a:t>
            </a:r>
            <a:r>
              <a:rPr lang="fi-FI" baseline="0" dirty="0"/>
              <a:t> </a:t>
            </a:r>
            <a:r>
              <a:rPr lang="fi-FI" baseline="0" dirty="0" err="1"/>
              <a:t>manufacturing</a:t>
            </a:r>
            <a:r>
              <a:rPr lang="fi-FI" baseline="0" dirty="0"/>
              <a:t> </a:t>
            </a:r>
            <a:r>
              <a:rPr lang="fi-FI" baseline="0" dirty="0" err="1"/>
              <a:t>devices</a:t>
            </a:r>
            <a:r>
              <a:rPr lang="fi-FI" dirty="0"/>
              <a:t>. Silicon </a:t>
            </a:r>
            <a:r>
              <a:rPr lang="fi-FI" dirty="0" err="1"/>
              <a:t>wafers</a:t>
            </a:r>
            <a:r>
              <a:rPr lang="fi-FI" dirty="0"/>
              <a:t>, </a:t>
            </a:r>
            <a:r>
              <a:rPr lang="fi-FI" dirty="0" err="1"/>
              <a:t>masking</a:t>
            </a:r>
            <a:r>
              <a:rPr lang="fi-FI" dirty="0"/>
              <a:t>,</a:t>
            </a:r>
            <a:r>
              <a:rPr lang="fi-FI" baseline="0" dirty="0"/>
              <a:t> </a:t>
            </a:r>
            <a:r>
              <a:rPr lang="fi-FI" baseline="0" dirty="0" err="1"/>
              <a:t>photo</a:t>
            </a:r>
            <a:r>
              <a:rPr lang="fi-FI" dirty="0" err="1"/>
              <a:t>litography</a:t>
            </a:r>
            <a:r>
              <a:rPr lang="fi-FI" dirty="0"/>
              <a:t>, </a:t>
            </a:r>
            <a:r>
              <a:rPr lang="fi-FI" dirty="0" err="1"/>
              <a:t>etching</a:t>
            </a:r>
            <a:r>
              <a:rPr lang="fi-FI" dirty="0"/>
              <a:t> , </a:t>
            </a:r>
            <a:r>
              <a:rPr lang="fi-FI" dirty="0" err="1"/>
              <a:t>electroplating</a:t>
            </a:r>
            <a:r>
              <a:rPr lang="fi-FI" dirty="0"/>
              <a:t> etc. </a:t>
            </a:r>
            <a:r>
              <a:rPr lang="fi-FI" dirty="0" err="1"/>
              <a:t>Several</a:t>
            </a:r>
            <a:r>
              <a:rPr lang="fi-FI" dirty="0"/>
              <a:t> </a:t>
            </a:r>
            <a:r>
              <a:rPr lang="fi-FI" dirty="0" err="1"/>
              <a:t>devices</a:t>
            </a:r>
            <a:r>
              <a:rPr lang="fi-FI" dirty="0"/>
              <a:t> </a:t>
            </a:r>
          </a:p>
          <a:p>
            <a:endParaRPr lang="fi-FI" dirty="0"/>
          </a:p>
          <a:p>
            <a:r>
              <a:rPr lang="fi-FI"/>
              <a:t>Images are</a:t>
            </a:r>
            <a:r>
              <a:rPr lang="fi-FI" baseline="0"/>
              <a:t> black and white because taken with scanning electron microscope.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29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1281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Nice to know </a:t>
            </a:r>
            <a:r>
              <a:rPr lang="fi-FI" dirty="0" err="1"/>
              <a:t>stuff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One </a:t>
            </a:r>
            <a:r>
              <a:rPr lang="fi-FI" dirty="0" err="1"/>
              <a:t>silicon</a:t>
            </a:r>
            <a:r>
              <a:rPr lang="fi-FI" dirty="0"/>
              <a:t> </a:t>
            </a:r>
            <a:r>
              <a:rPr lang="fi-FI" dirty="0" err="1"/>
              <a:t>wafer</a:t>
            </a:r>
            <a:r>
              <a:rPr lang="fi-FI" baseline="0" dirty="0"/>
              <a:t> </a:t>
            </a:r>
            <a:r>
              <a:rPr lang="fi-FI" baseline="0" dirty="0" err="1"/>
              <a:t>can</a:t>
            </a:r>
            <a:r>
              <a:rPr lang="fi-FI" baseline="0" dirty="0"/>
              <a:t> </a:t>
            </a:r>
            <a:r>
              <a:rPr lang="fi-FI" baseline="0" dirty="0" err="1"/>
              <a:t>contain</a:t>
            </a:r>
            <a:r>
              <a:rPr lang="fi-FI" baseline="0" dirty="0"/>
              <a:t> </a:t>
            </a:r>
            <a:r>
              <a:rPr lang="fi-FI" baseline="0" dirty="0" err="1"/>
              <a:t>hundreds</a:t>
            </a:r>
            <a:r>
              <a:rPr lang="fi-FI" baseline="0" dirty="0"/>
              <a:t> (</a:t>
            </a:r>
            <a:r>
              <a:rPr lang="fi-FI" baseline="0" dirty="0" err="1"/>
              <a:t>thousands</a:t>
            </a:r>
            <a:r>
              <a:rPr lang="fi-FI" baseline="0" dirty="0"/>
              <a:t>?) of </a:t>
            </a:r>
            <a:r>
              <a:rPr lang="fi-FI" baseline="0" dirty="0" err="1"/>
              <a:t>sensors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30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40823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err="1"/>
              <a:t>Several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mass</a:t>
            </a:r>
            <a:r>
              <a:rPr lang="fi-FI" dirty="0"/>
              <a:t> and </a:t>
            </a:r>
            <a:r>
              <a:rPr lang="fi-FI" dirty="0" err="1"/>
              <a:t>excitation</a:t>
            </a:r>
            <a:r>
              <a:rPr lang="fi-FI" dirty="0"/>
              <a:t> </a:t>
            </a:r>
            <a:r>
              <a:rPr lang="fi-FI" dirty="0" err="1"/>
              <a:t>configurations</a:t>
            </a:r>
            <a:r>
              <a:rPr lang="fi-FI" dirty="0"/>
              <a:t>. Usually excited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capacitive</a:t>
            </a:r>
            <a:r>
              <a:rPr lang="fi-FI" baseline="0" dirty="0"/>
              <a:t> </a:t>
            </a:r>
            <a:r>
              <a:rPr lang="fi-FI" baseline="0" dirty="0" err="1"/>
              <a:t>comb</a:t>
            </a:r>
            <a:r>
              <a:rPr lang="fi-FI" baseline="0" dirty="0"/>
              <a:t> </a:t>
            </a:r>
            <a:r>
              <a:rPr lang="fi-FI" baseline="0" dirty="0" err="1"/>
              <a:t>drives</a:t>
            </a:r>
            <a:r>
              <a:rPr lang="fi-FI" baseline="0" dirty="0"/>
              <a:t> </a:t>
            </a:r>
            <a:r>
              <a:rPr lang="fi-FI" baseline="0" dirty="0" err="1"/>
              <a:t>or</a:t>
            </a:r>
            <a:r>
              <a:rPr lang="fi-FI" baseline="0" dirty="0"/>
              <a:t> </a:t>
            </a:r>
            <a:r>
              <a:rPr lang="fi-FI" dirty="0" err="1"/>
              <a:t>piezoelectric</a:t>
            </a:r>
            <a:r>
              <a:rPr lang="fi-FI" dirty="0"/>
              <a:t> </a:t>
            </a:r>
            <a:r>
              <a:rPr lang="fi-FI" dirty="0" err="1"/>
              <a:t>materials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Tuning</a:t>
            </a:r>
            <a:r>
              <a:rPr lang="fi-FI" dirty="0"/>
              <a:t> </a:t>
            </a:r>
            <a:r>
              <a:rPr lang="fi-FI" dirty="0" err="1"/>
              <a:t>fork</a:t>
            </a:r>
            <a:r>
              <a:rPr lang="fi-FI" dirty="0"/>
              <a:t> </a:t>
            </a:r>
            <a:r>
              <a:rPr lang="fi-FI" dirty="0" err="1"/>
              <a:t>gyroscope</a:t>
            </a:r>
            <a:r>
              <a:rPr lang="fi-FI" dirty="0"/>
              <a:t>.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masses</a:t>
            </a:r>
            <a:r>
              <a:rPr lang="fi-FI" dirty="0"/>
              <a:t> </a:t>
            </a:r>
            <a:r>
              <a:rPr lang="fi-FI" dirty="0" err="1"/>
              <a:t>vibrate</a:t>
            </a:r>
            <a:r>
              <a:rPr lang="fi-FI" dirty="0"/>
              <a:t> </a:t>
            </a:r>
            <a:r>
              <a:rPr lang="fi-FI" dirty="0" err="1"/>
              <a:t>along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axis</a:t>
            </a:r>
            <a:r>
              <a:rPr lang="fi-FI" dirty="0"/>
              <a:t>, </a:t>
            </a:r>
            <a:r>
              <a:rPr lang="fi-FI" dirty="0" err="1"/>
              <a:t>rotation</a:t>
            </a:r>
            <a:r>
              <a:rPr lang="fi-FI" dirty="0"/>
              <a:t> </a:t>
            </a:r>
            <a:r>
              <a:rPr lang="fi-FI" dirty="0" err="1"/>
              <a:t>causes</a:t>
            </a:r>
            <a:r>
              <a:rPr lang="fi-FI" dirty="0"/>
              <a:t> </a:t>
            </a:r>
            <a:r>
              <a:rPr lang="fi-FI" dirty="0" err="1"/>
              <a:t>Coriolis</a:t>
            </a:r>
            <a:r>
              <a:rPr lang="fi-FI" dirty="0"/>
              <a:t> </a:t>
            </a:r>
            <a:r>
              <a:rPr lang="fi-FI" dirty="0" err="1"/>
              <a:t>force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causes</a:t>
            </a:r>
            <a:r>
              <a:rPr lang="fi-FI" dirty="0"/>
              <a:t> </a:t>
            </a:r>
            <a:r>
              <a:rPr lang="fi-FI" dirty="0" err="1"/>
              <a:t>displacement</a:t>
            </a:r>
            <a:r>
              <a:rPr lang="fi-FI" dirty="0"/>
              <a:t> </a:t>
            </a:r>
            <a:r>
              <a:rPr lang="fi-FI" dirty="0" err="1"/>
              <a:t>along</a:t>
            </a:r>
            <a:r>
              <a:rPr lang="fi-FI" dirty="0"/>
              <a:t> </a:t>
            </a:r>
            <a:r>
              <a:rPr lang="fi-FI" dirty="0" err="1"/>
              <a:t>measuring</a:t>
            </a:r>
            <a:r>
              <a:rPr lang="fi-FI" dirty="0"/>
              <a:t> </a:t>
            </a:r>
            <a:r>
              <a:rPr lang="fi-FI" dirty="0" err="1"/>
              <a:t>axis</a:t>
            </a:r>
            <a:r>
              <a:rPr lang="fi-FI" dirty="0"/>
              <a:t>. Capacitive detection.</a:t>
            </a:r>
          </a:p>
          <a:p>
            <a:endParaRPr lang="fi-FI" dirty="0"/>
          </a:p>
          <a:p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include</a:t>
            </a:r>
            <a:r>
              <a:rPr lang="fi-FI" dirty="0"/>
              <a:t> </a:t>
            </a:r>
            <a:r>
              <a:rPr lang="fi-FI" dirty="0" err="1"/>
              <a:t>signal</a:t>
            </a:r>
            <a:r>
              <a:rPr lang="fi-FI" dirty="0"/>
              <a:t> </a:t>
            </a:r>
            <a:r>
              <a:rPr lang="fi-FI" dirty="0" err="1"/>
              <a:t>conditioning</a:t>
            </a:r>
            <a:r>
              <a:rPr lang="fi-FI" dirty="0"/>
              <a:t>, </a:t>
            </a:r>
            <a:r>
              <a:rPr lang="fi-FI" dirty="0" err="1"/>
              <a:t>amplification</a:t>
            </a:r>
            <a:r>
              <a:rPr lang="fi-FI" dirty="0"/>
              <a:t>, </a:t>
            </a:r>
            <a:r>
              <a:rPr lang="fi-FI" dirty="0" err="1"/>
              <a:t>filtering</a:t>
            </a:r>
            <a:r>
              <a:rPr lang="fi-FI" dirty="0"/>
              <a:t> and </a:t>
            </a:r>
            <a:r>
              <a:rPr lang="fi-FI" dirty="0" err="1"/>
              <a:t>calibration</a:t>
            </a:r>
            <a:r>
              <a:rPr lang="fi-FI" dirty="0"/>
              <a:t> in the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package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A fundamental problem with MEMS gyroscopes is that a gyroscope is based on mass and MEMS don’t have much of </a:t>
            </a:r>
            <a:r>
              <a:rPr lang="fi-FI" dirty="0" err="1"/>
              <a:t>that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Automotive: </a:t>
            </a:r>
            <a:r>
              <a:rPr lang="fi-FI" dirty="0" err="1"/>
              <a:t>electronic</a:t>
            </a:r>
            <a:r>
              <a:rPr lang="fi-FI" baseline="0" dirty="0"/>
              <a:t> </a:t>
            </a:r>
            <a:r>
              <a:rPr lang="fi-FI" baseline="0" dirty="0" err="1"/>
              <a:t>stability</a:t>
            </a:r>
            <a:r>
              <a:rPr lang="fi-FI" baseline="0" dirty="0"/>
              <a:t> </a:t>
            </a:r>
            <a:r>
              <a:rPr lang="fi-FI" baseline="0" dirty="0" err="1"/>
              <a:t>control</a:t>
            </a:r>
            <a:endParaRPr lang="fi-FI" baseline="0" dirty="0"/>
          </a:p>
          <a:p>
            <a:r>
              <a:rPr lang="fi-FI" baseline="0" dirty="0" err="1"/>
              <a:t>Photography</a:t>
            </a:r>
            <a:r>
              <a:rPr lang="fi-FI" baseline="0" dirty="0"/>
              <a:t>: image </a:t>
            </a:r>
            <a:r>
              <a:rPr lang="fi-FI" baseline="0" dirty="0" err="1"/>
              <a:t>stabilization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https://en.wikipedia.org/wiki/Vibrating_structure_gyroscope</a:t>
            </a:r>
          </a:p>
          <a:p>
            <a:endParaRPr lang="fi-FI" dirty="0"/>
          </a:p>
          <a:p>
            <a:r>
              <a:rPr lang="fi-FI" dirty="0"/>
              <a:t>http://www.analog.com/en/technical-articles/gyro-mechanical-performance.html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31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3475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https://www.youtube.com/watch?v=9eSnxebfuxg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32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58479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aseline="0" dirty="0"/>
              <a:t>6 DOF IMU </a:t>
            </a:r>
            <a:r>
              <a:rPr lang="fi-FI" baseline="0" dirty="0" err="1"/>
              <a:t>starting</a:t>
            </a:r>
            <a:r>
              <a:rPr lang="fi-FI" baseline="0" dirty="0"/>
              <a:t> 2.5 </a:t>
            </a:r>
            <a:r>
              <a:rPr lang="fi-FI" baseline="0" dirty="0" err="1"/>
              <a:t>euros</a:t>
            </a:r>
            <a:endParaRPr lang="fi-FI" dirty="0"/>
          </a:p>
          <a:p>
            <a:r>
              <a:rPr lang="fi-FI" dirty="0"/>
              <a:t>10 DOF imu for 20 </a:t>
            </a:r>
            <a:r>
              <a:rPr lang="fi-FI" dirty="0" err="1"/>
              <a:t>euros</a:t>
            </a:r>
            <a:endParaRPr lang="fi-FI" dirty="0"/>
          </a:p>
          <a:p>
            <a:r>
              <a:rPr lang="fi-FI" dirty="0" err="1"/>
              <a:t>with</a:t>
            </a:r>
            <a:r>
              <a:rPr lang="fi-FI" dirty="0"/>
              <a:t> GPS ~80 </a:t>
            </a:r>
            <a:r>
              <a:rPr lang="fi-FI" dirty="0" err="1"/>
              <a:t>euros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38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486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39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701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Recursive algorithm to combine the best properties of several</a:t>
            </a:r>
            <a:r>
              <a:rPr lang="fi-FI" baseline="0" dirty="0"/>
              <a:t> information sources.</a:t>
            </a:r>
          </a:p>
          <a:p>
            <a:endParaRPr lang="fi-FI" baseline="0" dirty="0"/>
          </a:p>
          <a:p>
            <a:r>
              <a:rPr lang="fi-FI" baseline="0" dirty="0"/>
              <a:t>Uses a model of the system and information on uncertainties of the </a:t>
            </a:r>
            <a:r>
              <a:rPr lang="fi-FI" baseline="0" dirty="0" err="1"/>
              <a:t>measurements</a:t>
            </a:r>
            <a:r>
              <a:rPr lang="fi-FI" baseline="0" dirty="0"/>
              <a:t>.</a:t>
            </a:r>
          </a:p>
          <a:p>
            <a:endParaRPr lang="fi-FI" baseline="0" dirty="0"/>
          </a:p>
          <a:p>
            <a:r>
              <a:rPr lang="fi-FI" baseline="0" dirty="0" err="1"/>
              <a:t>Left</a:t>
            </a:r>
            <a:r>
              <a:rPr lang="fi-FI" baseline="0" dirty="0"/>
              <a:t>: </a:t>
            </a:r>
            <a:r>
              <a:rPr lang="fi-FI" baseline="0" dirty="0" err="1"/>
              <a:t>Accelerometer</a:t>
            </a:r>
            <a:endParaRPr lang="fi-FI" baseline="0" dirty="0"/>
          </a:p>
          <a:p>
            <a:r>
              <a:rPr lang="fi-FI" baseline="0" dirty="0" err="1"/>
              <a:t>Middle</a:t>
            </a:r>
            <a:r>
              <a:rPr lang="fi-FI" baseline="0" dirty="0"/>
              <a:t>: </a:t>
            </a:r>
            <a:r>
              <a:rPr lang="fi-FI" baseline="0" dirty="0" err="1"/>
              <a:t>Fusion</a:t>
            </a:r>
            <a:endParaRPr lang="fi-FI" baseline="0" dirty="0"/>
          </a:p>
          <a:p>
            <a:r>
              <a:rPr lang="fi-FI" baseline="0" dirty="0" err="1"/>
              <a:t>Right</a:t>
            </a:r>
            <a:r>
              <a:rPr lang="fi-FI" baseline="0" dirty="0"/>
              <a:t>: </a:t>
            </a:r>
            <a:r>
              <a:rPr lang="fi-FI" baseline="0" dirty="0" err="1"/>
              <a:t>Gyroscope</a:t>
            </a:r>
            <a:endParaRPr lang="fi-FI" baseline="0" dirty="0"/>
          </a:p>
          <a:p>
            <a:endParaRPr lang="fi-FI" baseline="0" dirty="0"/>
          </a:p>
          <a:p>
            <a:r>
              <a:rPr lang="fi-FI" dirty="0"/>
              <a:t>https://www.youtube.com/watch?v=MJ71V_wxtuU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40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8086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41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6536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https://en.wikipedia.org/wiki/Airspeed_indicator</a:t>
            </a:r>
          </a:p>
          <a:p>
            <a:endParaRPr lang="en-US" dirty="0"/>
          </a:p>
          <a:p>
            <a:r>
              <a:rPr lang="en-US" dirty="0"/>
              <a:t>Integrating acceleration to get velocity or position causes</a:t>
            </a:r>
            <a:r>
              <a:rPr lang="en-US" baseline="0" dirty="0"/>
              <a:t> drift.</a:t>
            </a:r>
            <a:endParaRPr lang="en-US" dirty="0"/>
          </a:p>
          <a:p>
            <a:endParaRPr lang="en-US" dirty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Often it is easier and cheaper to calculate a value from other measurements with a mathematical model than measure it directly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44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7133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Anything that can be converted</a:t>
            </a:r>
            <a:r>
              <a:rPr lang="fi-FI" baseline="0" dirty="0"/>
              <a:t> to voltage can be measured.</a:t>
            </a:r>
          </a:p>
          <a:p>
            <a:endParaRPr lang="fi-FI" baseline="0" dirty="0"/>
          </a:p>
          <a:p>
            <a:r>
              <a:rPr lang="fi-FI" baseline="0" dirty="0"/>
              <a:t>Flow sensors often based on converting the flow to mechanical movement with for example gears.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45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707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Also spelled</a:t>
            </a:r>
            <a:r>
              <a:rPr lang="fi-FI" baseline="0" dirty="0"/>
              <a:t> strain gage.</a:t>
            </a:r>
          </a:p>
          <a:p>
            <a:endParaRPr lang="fi-FI" baseline="0" dirty="0"/>
          </a:p>
          <a:p>
            <a:r>
              <a:rPr lang="fi-FI" dirty="0"/>
              <a:t>Consist of thin foil wires which get longer and narower as the strain gage is streched.</a:t>
            </a:r>
          </a:p>
          <a:p>
            <a:endParaRPr lang="fi-FI" dirty="0"/>
          </a:p>
          <a:p>
            <a:r>
              <a:rPr lang="fi-FI" dirty="0"/>
              <a:t>Tension in</a:t>
            </a:r>
            <a:r>
              <a:rPr lang="fi-FI" baseline="0" dirty="0"/>
              <a:t> </a:t>
            </a:r>
            <a:r>
              <a:rPr lang="fi-FI" baseline="0" dirty="0" err="1"/>
              <a:t>the</a:t>
            </a:r>
            <a:r>
              <a:rPr lang="fi-FI" baseline="0" dirty="0"/>
              <a:t> </a:t>
            </a:r>
            <a:r>
              <a:rPr lang="fi-FI" baseline="0" dirty="0" err="1"/>
              <a:t>material</a:t>
            </a:r>
            <a:r>
              <a:rPr lang="fi-FI" baseline="0" dirty="0"/>
              <a:t> </a:t>
            </a:r>
            <a:r>
              <a:rPr lang="fi-FI" baseline="0" dirty="0" err="1"/>
              <a:t>can</a:t>
            </a:r>
            <a:r>
              <a:rPr lang="fi-FI" baseline="0" dirty="0"/>
              <a:t> </a:t>
            </a:r>
            <a:r>
              <a:rPr lang="fi-FI" baseline="0" dirty="0" err="1"/>
              <a:t>be</a:t>
            </a:r>
            <a:r>
              <a:rPr lang="fi-FI" baseline="0" dirty="0"/>
              <a:t> </a:t>
            </a:r>
            <a:r>
              <a:rPr lang="fi-FI" baseline="0" dirty="0" err="1"/>
              <a:t>calculated</a:t>
            </a:r>
            <a:r>
              <a:rPr lang="fi-FI" baseline="0" dirty="0"/>
              <a:t> </a:t>
            </a:r>
            <a:r>
              <a:rPr lang="fi-FI" baseline="0" dirty="0" err="1"/>
              <a:t>from</a:t>
            </a:r>
            <a:r>
              <a:rPr lang="fi-FI" baseline="0" dirty="0"/>
              <a:t> </a:t>
            </a:r>
            <a:r>
              <a:rPr lang="fi-FI" baseline="0" dirty="0" err="1"/>
              <a:t>the</a:t>
            </a:r>
            <a:r>
              <a:rPr lang="fi-FI" baseline="0" dirty="0"/>
              <a:t> </a:t>
            </a:r>
            <a:r>
              <a:rPr lang="fi-FI" baseline="0" dirty="0" err="1"/>
              <a:t>strain</a:t>
            </a:r>
            <a:r>
              <a:rPr lang="fi-FI" baseline="0" dirty="0"/>
              <a:t>. </a:t>
            </a:r>
            <a:r>
              <a:rPr lang="fi-FI" dirty="0" err="1"/>
              <a:t>Hookes</a:t>
            </a:r>
            <a:r>
              <a:rPr lang="fi-FI" dirty="0"/>
              <a:t> </a:t>
            </a:r>
            <a:r>
              <a:rPr lang="fi-FI" dirty="0" err="1"/>
              <a:t>law</a:t>
            </a:r>
            <a:r>
              <a:rPr lang="fi-FI" dirty="0"/>
              <a:t>: \sigma</a:t>
            </a:r>
            <a:r>
              <a:rPr lang="fi-FI" baseline="0" dirty="0"/>
              <a:t> = E\epsilon. Stress = Young’s modulus*strain. Applies on elastic materials (in the elastic deformation region).</a:t>
            </a:r>
            <a:endParaRPr lang="fi-FI" dirty="0"/>
          </a:p>
          <a:p>
            <a:endParaRPr lang="fi-FI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Usually</a:t>
            </a:r>
            <a:r>
              <a:rPr lang="fi-FI" baseline="0" dirty="0"/>
              <a:t> very small elongation -&gt; very small change in </a:t>
            </a:r>
            <a:r>
              <a:rPr lang="fi-FI" baseline="0" dirty="0" err="1"/>
              <a:t>percents</a:t>
            </a:r>
            <a:r>
              <a:rPr lang="fi-FI" baseline="0" dirty="0"/>
              <a:t>. </a:t>
            </a:r>
            <a:r>
              <a:rPr lang="fi-FI" baseline="0" dirty="0" err="1"/>
              <a:t>Change</a:t>
            </a:r>
            <a:r>
              <a:rPr lang="fi-FI" baseline="0" dirty="0"/>
              <a:t> in </a:t>
            </a:r>
            <a:r>
              <a:rPr lang="fi-FI" baseline="0" dirty="0" err="1"/>
              <a:t>resistance</a:t>
            </a:r>
            <a:r>
              <a:rPr lang="fi-FI" baseline="0" dirty="0"/>
              <a:t> 1/1000 to 1/</a:t>
            </a:r>
            <a:r>
              <a:rPr lang="fi-FI" baseline="0" dirty="0" err="1"/>
              <a:t>million</a:t>
            </a:r>
            <a:r>
              <a:rPr lang="fi-FI" baseline="0" dirty="0"/>
              <a:t>.</a:t>
            </a:r>
          </a:p>
          <a:p>
            <a:endParaRPr lang="fi-FI" baseline="0" dirty="0"/>
          </a:p>
          <a:p>
            <a:r>
              <a:rPr lang="fi-FI" baseline="0" dirty="0" err="1"/>
              <a:t>Usually</a:t>
            </a:r>
            <a:r>
              <a:rPr lang="fi-FI" baseline="0" dirty="0"/>
              <a:t> resistance in 120 or 320 ohms. </a:t>
            </a:r>
          </a:p>
          <a:p>
            <a:endParaRPr lang="fi-FI" baseline="0" dirty="0"/>
          </a:p>
          <a:p>
            <a:r>
              <a:rPr lang="fi-FI" baseline="0" dirty="0"/>
              <a:t>Can be used as a displacement sensor for very </a:t>
            </a:r>
            <a:r>
              <a:rPr lang="fi-FI" baseline="0" dirty="0" err="1"/>
              <a:t>small</a:t>
            </a:r>
            <a:r>
              <a:rPr lang="fi-FI" baseline="0" dirty="0"/>
              <a:t> </a:t>
            </a:r>
            <a:r>
              <a:rPr lang="fi-FI" baseline="0" dirty="0" err="1"/>
              <a:t>displacements</a:t>
            </a:r>
            <a:r>
              <a:rPr lang="fi-FI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9509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Energy saving and more comfortable</a:t>
            </a:r>
            <a:r>
              <a:rPr lang="fi-FI" baseline="0" dirty="0"/>
              <a:t> buildings.</a:t>
            </a:r>
            <a:endParaRPr lang="fi-FI" dirty="0"/>
          </a:p>
          <a:p>
            <a:endParaRPr lang="fi-FI" dirty="0"/>
          </a:p>
          <a:p>
            <a:r>
              <a:rPr lang="fi-FI" dirty="0"/>
              <a:t>CO2 controlled ventilation. Ventilation controlled</a:t>
            </a:r>
            <a:r>
              <a:rPr lang="fi-FI" baseline="0" dirty="0"/>
              <a:t> by true need.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46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29181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Removing</a:t>
            </a:r>
            <a:r>
              <a:rPr lang="fi-FI" dirty="0"/>
              <a:t> </a:t>
            </a:r>
            <a:r>
              <a:rPr lang="fi-FI" dirty="0" err="1"/>
              <a:t>zero</a:t>
            </a:r>
            <a:r>
              <a:rPr lang="fi-FI" dirty="0"/>
              <a:t> offset.</a:t>
            </a:r>
          </a:p>
          <a:p>
            <a:endParaRPr lang="fi-FI" dirty="0"/>
          </a:p>
          <a:p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image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,</a:t>
            </a:r>
            <a:r>
              <a:rPr lang="fi-FI" baseline="0" dirty="0"/>
              <a:t> the upper strain gage is used only for temperature compensation. It is </a:t>
            </a:r>
            <a:r>
              <a:rPr lang="fi-FI" baseline="0" dirty="0" err="1"/>
              <a:t>aligned</a:t>
            </a:r>
            <a:r>
              <a:rPr lang="fi-FI" baseline="0" dirty="0"/>
              <a:t> </a:t>
            </a:r>
            <a:r>
              <a:rPr lang="fi-FI" baseline="0" dirty="0" err="1"/>
              <a:t>so</a:t>
            </a:r>
            <a:r>
              <a:rPr lang="fi-FI" baseline="0" dirty="0"/>
              <a:t> </a:t>
            </a:r>
            <a:r>
              <a:rPr lang="fi-FI" baseline="0" dirty="0" err="1"/>
              <a:t>that</a:t>
            </a:r>
            <a:r>
              <a:rPr lang="fi-FI" baseline="0" dirty="0"/>
              <a:t> it does not measure </a:t>
            </a:r>
            <a:r>
              <a:rPr lang="fi-FI" baseline="0" dirty="0" err="1"/>
              <a:t>stress</a:t>
            </a:r>
            <a:r>
              <a:rPr lang="fi-FI" baseline="0" dirty="0"/>
              <a:t>.</a:t>
            </a:r>
          </a:p>
          <a:p>
            <a:endParaRPr lang="fi-FI" baseline="0" dirty="0"/>
          </a:p>
          <a:p>
            <a:r>
              <a:rPr lang="fi-FI" baseline="0" dirty="0"/>
              <a:t>More </a:t>
            </a:r>
            <a:r>
              <a:rPr lang="fi-FI" baseline="0" dirty="0" err="1"/>
              <a:t>sensitive</a:t>
            </a:r>
            <a:r>
              <a:rPr lang="fi-FI" baseline="0" dirty="0"/>
              <a:t> </a:t>
            </a:r>
            <a:r>
              <a:rPr lang="fi-FI" baseline="0" dirty="0" err="1"/>
              <a:t>when</a:t>
            </a:r>
            <a:r>
              <a:rPr lang="fi-FI" baseline="0" dirty="0"/>
              <a:t> </a:t>
            </a:r>
            <a:r>
              <a:rPr lang="fi-FI" baseline="0" dirty="0" err="1"/>
              <a:t>more</a:t>
            </a:r>
            <a:r>
              <a:rPr lang="fi-FI" baseline="0" dirty="0"/>
              <a:t> </a:t>
            </a:r>
            <a:r>
              <a:rPr lang="fi-FI" baseline="0" dirty="0" err="1"/>
              <a:t>active</a:t>
            </a:r>
            <a:r>
              <a:rPr lang="fi-FI" baseline="0" dirty="0"/>
              <a:t> </a:t>
            </a:r>
            <a:r>
              <a:rPr lang="fi-FI" baseline="0" dirty="0" err="1"/>
              <a:t>elements</a:t>
            </a:r>
            <a:r>
              <a:rPr lang="fi-FI" baseline="0" dirty="0"/>
              <a:t>.</a:t>
            </a:r>
          </a:p>
          <a:p>
            <a:endParaRPr lang="fi-FI" baseline="0" dirty="0"/>
          </a:p>
          <a:p>
            <a:r>
              <a:rPr lang="fi-FI" baseline="0" dirty="0"/>
              <a:t>Piirrä vaikka taululle ulostulojännitteet ilman </a:t>
            </a:r>
            <a:r>
              <a:rPr lang="fi-FI" baseline="0" dirty="0" err="1"/>
              <a:t>wheatstone</a:t>
            </a:r>
            <a:r>
              <a:rPr lang="fi-FI" baseline="0" dirty="0"/>
              <a:t> bridgeä ja sen kanssa. Pelkällä jännitteenjaolla sillan yli jännite esim. 2.5-2.51 V. Sillan kanssa ulostuloamplitudi pieni, mutta nollakeskeinen, joten helppo vahvistaa.</a:t>
            </a:r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747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Required</a:t>
            </a:r>
            <a:r>
              <a:rPr lang="fi-FI" baseline="0" dirty="0"/>
              <a:t> strain is extremely small -&gt; stiff system -&gt; high frequency response. Also very linear phenomenon.</a:t>
            </a:r>
            <a:endParaRPr lang="fi-FI" dirty="0"/>
          </a:p>
          <a:p>
            <a:endParaRPr lang="fi-FI" dirty="0"/>
          </a:p>
          <a:p>
            <a:r>
              <a:rPr lang="fi-FI" dirty="0"/>
              <a:t>Quartz oscillates at its natural frequency.</a:t>
            </a:r>
          </a:p>
          <a:p>
            <a:endParaRPr lang="fi-FI" dirty="0"/>
          </a:p>
          <a:p>
            <a:r>
              <a:rPr lang="fi-FI" dirty="0"/>
              <a:t>Works</a:t>
            </a:r>
            <a:r>
              <a:rPr lang="fi-FI" baseline="0" dirty="0"/>
              <a:t> in both directions. Voltage -&gt; strain and strain -&gt; voltage.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253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Piezoresistivity: Resistors which change resistance when force is applied on them.</a:t>
            </a:r>
          </a:p>
          <a:p>
            <a:endParaRPr lang="fi-FI" dirty="0"/>
          </a:p>
          <a:p>
            <a:r>
              <a:rPr lang="fi-FI" dirty="0"/>
              <a:t>Change in resistance</a:t>
            </a:r>
            <a:r>
              <a:rPr lang="fi-FI" baseline="0" dirty="0"/>
              <a:t> is larger than with strain gages -&gt; more sensitive sensors.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5467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Piezoelectric</a:t>
            </a:r>
            <a:r>
              <a:rPr lang="fi-FI" dirty="0"/>
              <a:t>,</a:t>
            </a:r>
            <a:r>
              <a:rPr lang="fi-FI" baseline="0" dirty="0"/>
              <a:t> </a:t>
            </a:r>
            <a:r>
              <a:rPr lang="fi-FI" baseline="0" dirty="0" err="1"/>
              <a:t>strain</a:t>
            </a:r>
            <a:r>
              <a:rPr lang="fi-FI" baseline="0" dirty="0"/>
              <a:t> </a:t>
            </a:r>
            <a:r>
              <a:rPr lang="fi-FI" baseline="0" dirty="0" err="1"/>
              <a:t>gauge</a:t>
            </a:r>
            <a:r>
              <a:rPr lang="fi-FI" baseline="0" dirty="0"/>
              <a:t>, </a:t>
            </a:r>
            <a:r>
              <a:rPr lang="fi-FI" baseline="0" dirty="0" err="1"/>
              <a:t>hydraulic</a:t>
            </a:r>
            <a:endParaRPr lang="fi-FI" baseline="0" dirty="0"/>
          </a:p>
          <a:p>
            <a:endParaRPr lang="fi-FI" baseline="0" dirty="0"/>
          </a:p>
          <a:p>
            <a:r>
              <a:rPr lang="fi-FI" baseline="0" dirty="0" err="1"/>
              <a:t>Strain</a:t>
            </a:r>
            <a:r>
              <a:rPr lang="fi-FI" baseline="0" dirty="0"/>
              <a:t> </a:t>
            </a:r>
            <a:r>
              <a:rPr lang="fi-FI" baseline="0" dirty="0" err="1"/>
              <a:t>gauge</a:t>
            </a:r>
            <a:r>
              <a:rPr lang="fi-FI" baseline="0" dirty="0"/>
              <a:t> </a:t>
            </a:r>
            <a:r>
              <a:rPr lang="fi-FI" baseline="0" dirty="0" err="1"/>
              <a:t>requies</a:t>
            </a:r>
            <a:r>
              <a:rPr lang="fi-FI" baseline="0" dirty="0"/>
              <a:t> </a:t>
            </a:r>
            <a:r>
              <a:rPr lang="fi-FI" baseline="0" dirty="0" err="1"/>
              <a:t>amplifier</a:t>
            </a:r>
            <a:r>
              <a:rPr lang="fi-FI" baseline="0" dirty="0"/>
              <a:t>.</a:t>
            </a:r>
          </a:p>
          <a:p>
            <a:endParaRPr lang="fi-FI" baseline="0" dirty="0"/>
          </a:p>
          <a:p>
            <a:r>
              <a:rPr lang="fi-FI" baseline="0" dirty="0" err="1"/>
              <a:t>Piezoelectric</a:t>
            </a:r>
            <a:r>
              <a:rPr lang="fi-FI" baseline="0" dirty="0"/>
              <a:t> </a:t>
            </a:r>
            <a:r>
              <a:rPr lang="fi-FI" baseline="0" dirty="0" err="1"/>
              <a:t>requires</a:t>
            </a:r>
            <a:r>
              <a:rPr lang="fi-FI" baseline="0" dirty="0"/>
              <a:t> </a:t>
            </a:r>
            <a:r>
              <a:rPr lang="fi-FI" baseline="0" dirty="0" err="1"/>
              <a:t>charge</a:t>
            </a:r>
            <a:r>
              <a:rPr lang="fi-FI" baseline="0" dirty="0"/>
              <a:t> </a:t>
            </a:r>
            <a:r>
              <a:rPr lang="fi-FI" baseline="0" dirty="0" err="1"/>
              <a:t>amplifier</a:t>
            </a:r>
            <a:r>
              <a:rPr lang="fi-FI" baseline="0" dirty="0"/>
              <a:t>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2779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Since strain gauges are glued to rotating axis, the measured information can be difficult</a:t>
            </a:r>
            <a:r>
              <a:rPr lang="fi-FI" baseline="0" dirty="0"/>
              <a:t> to transfer to a stationary device. Can be done with slip rings, transformers or nowadays with digital wireless networks.</a:t>
            </a:r>
          </a:p>
          <a:p>
            <a:endParaRPr lang="fi-FI" baseline="0" dirty="0"/>
          </a:p>
          <a:p>
            <a:r>
              <a:rPr lang="fi-FI" baseline="0" dirty="0"/>
              <a:t>Encoder based need to have a high resolution in order to measure accurately the very small displacement in the rotating angle of </a:t>
            </a:r>
            <a:r>
              <a:rPr lang="fi-FI" baseline="0" dirty="0" err="1"/>
              <a:t>the</a:t>
            </a:r>
            <a:r>
              <a:rPr lang="fi-FI" baseline="0" dirty="0"/>
              <a:t> </a:t>
            </a:r>
            <a:r>
              <a:rPr lang="fi-FI" baseline="0" dirty="0" err="1"/>
              <a:t>shaft</a:t>
            </a:r>
            <a:endParaRPr lang="fi-FI" baseline="0" dirty="0"/>
          </a:p>
          <a:p>
            <a:endParaRPr lang="fi-FI" baseline="0" dirty="0"/>
          </a:p>
          <a:p>
            <a:r>
              <a:rPr lang="fi-FI" baseline="0" dirty="0"/>
              <a:t>SAW and magnetostrictive </a:t>
            </a:r>
            <a:r>
              <a:rPr lang="fi-FI" baseline="0" dirty="0" err="1"/>
              <a:t>can</a:t>
            </a:r>
            <a:r>
              <a:rPr lang="fi-FI" baseline="0" dirty="0"/>
              <a:t> </a:t>
            </a:r>
            <a:r>
              <a:rPr lang="fi-FI" baseline="0" dirty="0" err="1"/>
              <a:t>be</a:t>
            </a:r>
            <a:r>
              <a:rPr lang="fi-FI" baseline="0" dirty="0"/>
              <a:t> </a:t>
            </a:r>
            <a:r>
              <a:rPr lang="fi-FI" baseline="0" dirty="0" err="1"/>
              <a:t>read</a:t>
            </a:r>
            <a:r>
              <a:rPr lang="fi-FI" baseline="0" dirty="0"/>
              <a:t> </a:t>
            </a:r>
            <a:r>
              <a:rPr lang="fi-FI" baseline="0" dirty="0" err="1"/>
              <a:t>wirelessly</a:t>
            </a:r>
            <a:r>
              <a:rPr lang="fi-FI" baseline="0" dirty="0"/>
              <a:t>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140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Absolute pressure sensors,</a:t>
            </a:r>
            <a:r>
              <a:rPr lang="fi-FI" baseline="0" dirty="0"/>
              <a:t> gauge pressure sensors, differential pressure sensors</a:t>
            </a:r>
          </a:p>
          <a:p>
            <a:endParaRPr lang="fi-FI" baseline="0" dirty="0"/>
          </a:p>
          <a:p>
            <a:r>
              <a:rPr lang="fi-FI" baseline="0" dirty="0"/>
              <a:t>Applications:</a:t>
            </a:r>
          </a:p>
          <a:p>
            <a:r>
              <a:rPr lang="fi-FI" baseline="0" dirty="0"/>
              <a:t>Hydraulics – pressure -&gt; force</a:t>
            </a:r>
          </a:p>
          <a:p>
            <a:r>
              <a:rPr lang="fi-FI" baseline="0" dirty="0"/>
              <a:t>Atmospheric pressure – ventilation, altitude</a:t>
            </a:r>
          </a:p>
          <a:p>
            <a:r>
              <a:rPr lang="fi-FI" baseline="0" dirty="0"/>
              <a:t>Hydrostatic pressure – depth</a:t>
            </a:r>
          </a:p>
          <a:p>
            <a:r>
              <a:rPr lang="fi-FI" baseline="0" dirty="0"/>
              <a:t>Automotive – Oil, coolant, brake fluid, turbocharger</a:t>
            </a:r>
          </a:p>
          <a:p>
            <a:r>
              <a:rPr lang="fi-FI" baseline="0" dirty="0"/>
              <a:t>Medical – blood pressure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80593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0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14.11.2024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0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760000"/>
            <a:ext cx="2052735" cy="952486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30" y="31598"/>
            <a:ext cx="8492897" cy="11106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baseline="0">
                <a:solidFill>
                  <a:schemeClr val="tx1"/>
                </a:solidFill>
              </a:defRPr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1660" indent="0">
              <a:buNone/>
              <a:defRPr sz="675"/>
            </a:lvl7pPr>
            <a:lvl8pPr marL="2160270" indent="0">
              <a:buNone/>
              <a:defRPr sz="675"/>
            </a:lvl8pPr>
            <a:lvl9pPr marL="2468880" indent="0">
              <a:buNone/>
              <a:defRPr sz="675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30" y="1379409"/>
            <a:ext cx="8492897" cy="3388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90" b="1" baseline="0">
                <a:solidFill>
                  <a:schemeClr val="tx1"/>
                </a:solidFill>
              </a:defRPr>
            </a:lvl1pPr>
            <a:lvl2pPr marL="565785" indent="-244317">
              <a:buFont typeface="Arial" panose="020B0604020202020204" pitchFamily="34" charset="0"/>
              <a:buChar char="•"/>
              <a:defRPr sz="1890"/>
            </a:lvl2pPr>
            <a:lvl3pPr marL="724377" indent="-158592">
              <a:buFont typeface="Arial" panose="020B0604020202020204" pitchFamily="34" charset="0"/>
              <a:buChar char="•"/>
              <a:defRPr sz="144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1660" indent="0">
              <a:buNone/>
              <a:defRPr sz="675"/>
            </a:lvl7pPr>
            <a:lvl8pPr marL="2160270" indent="0">
              <a:buNone/>
              <a:defRPr sz="675"/>
            </a:lvl8pPr>
            <a:lvl9pPr marL="2468880" indent="0">
              <a:buNone/>
              <a:defRPr sz="675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6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14.11.2024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56" r:id="rId4"/>
    <p:sldLayoutId id="2147484759" r:id="rId5"/>
    <p:sldLayoutId id="2147484762" r:id="rId6"/>
    <p:sldLayoutId id="2147484765" r:id="rId7"/>
    <p:sldLayoutId id="2147484766" r:id="rId8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g"/><Relationship Id="rId4" Type="http://schemas.openxmlformats.org/officeDocument/2006/relationships/image" Target="../media/image4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5536" y="1657740"/>
            <a:ext cx="3599631" cy="2694083"/>
          </a:xfrm>
        </p:spPr>
        <p:txBody>
          <a:bodyPr/>
          <a:lstStyle/>
          <a:p>
            <a:r>
              <a:rPr lang="fi-FI" dirty="0" err="1"/>
              <a:t>Sensors</a:t>
            </a:r>
            <a:r>
              <a:rPr lang="fi-FI" dirty="0"/>
              <a:t> 2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KON-C2004 </a:t>
            </a:r>
            <a:r>
              <a:rPr lang="fi-FI" dirty="0" err="1"/>
              <a:t>Mechatronics</a:t>
            </a:r>
            <a:r>
              <a:rPr lang="fi-FI" dirty="0"/>
              <a:t> Basics</a:t>
            </a:r>
          </a:p>
          <a:p>
            <a:r>
              <a:rPr lang="fi-FI" dirty="0"/>
              <a:t>Raine Viitala 13.11.2024</a:t>
            </a:r>
          </a:p>
        </p:txBody>
      </p:sp>
      <p:pic>
        <p:nvPicPr>
          <p:cNvPr id="6" name="Picture 3" descr="C:\temp_no_backup\duuni\Opetusmateriaalia\Kon-41.3140 Mechatronic sensors\Luennot\4. Sensors 2\Kuvat\6a00d8345225f869e20148c7d54d63970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"/>
          <a:stretch/>
        </p:blipFill>
        <p:spPr bwMode="auto">
          <a:xfrm>
            <a:off x="4067944" y="769268"/>
            <a:ext cx="482453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45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temp_no_backup\duuni\Opetusmateriaalia\Kon-41.3140 Mechatronic sensors\Luennot\4. Sensors 2\Kuvat\9b315ac863f822619f51ce9ed911540f67b0447c_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27595"/>
            <a:ext cx="3981040" cy="39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Torque</a:t>
            </a:r>
            <a:r>
              <a:rPr lang="fi-FI" dirty="0"/>
              <a:t> </a:t>
            </a:r>
            <a:r>
              <a:rPr lang="fi-FI" dirty="0" err="1"/>
              <a:t>sensors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strain</a:t>
            </a:r>
            <a:r>
              <a:rPr lang="fi-FI" dirty="0"/>
              <a:t> </a:t>
            </a:r>
            <a:r>
              <a:rPr lang="fi-FI" dirty="0" err="1"/>
              <a:t>gage</a:t>
            </a:r>
            <a:r>
              <a:rPr lang="fi-FI" dirty="0"/>
              <a:t> </a:t>
            </a:r>
            <a:r>
              <a:rPr lang="fi-FI" dirty="0" err="1"/>
              <a:t>based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encoder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measurement</a:t>
            </a:r>
            <a:br>
              <a:rPr lang="fi-FI" dirty="0"/>
            </a:br>
            <a:r>
              <a:rPr lang="fi-FI" dirty="0"/>
              <a:t>of </a:t>
            </a:r>
            <a:r>
              <a:rPr lang="fi-FI" dirty="0" err="1"/>
              <a:t>axle</a:t>
            </a:r>
            <a:r>
              <a:rPr lang="fi-FI" dirty="0"/>
              <a:t> torsion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5759624" y="5054139"/>
            <a:ext cx="33843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http://www.brighthubengineering.com/machine-design/65871-how-to-measure-torque-requirements-for-gear-box/</a:t>
            </a:r>
          </a:p>
        </p:txBody>
      </p:sp>
      <p:pic>
        <p:nvPicPr>
          <p:cNvPr id="11267" name="Picture 3" descr="C:\temp_no_backup\duuni\Opetusmateriaalia\Kon-41.3140 Mechatronic sensors\Luennot\4. Sensors 2\Kuvat\f6305688fa596f39eb79b4f3a778dec73b12cfe4_lar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6" b="22649"/>
          <a:stretch/>
        </p:blipFill>
        <p:spPr bwMode="auto">
          <a:xfrm>
            <a:off x="5042579" y="193204"/>
            <a:ext cx="3870501" cy="20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temp_no_backup\duuni\Opetusmateriaalia\Kon-41.3140 Mechatronic sensors\Luennot\4. Sensors 2\Kuvat\rotary-torque-sensors-slip-ring-5346-263879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69468"/>
            <a:ext cx="2602799" cy="22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47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Pressure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Piezoresistive</a:t>
            </a:r>
          </a:p>
          <a:p>
            <a:pPr lvl="2"/>
            <a:r>
              <a:rPr lang="fi-FI" dirty="0"/>
              <a:t>Most common</a:t>
            </a:r>
          </a:p>
          <a:p>
            <a:r>
              <a:rPr lang="fi-FI" dirty="0"/>
              <a:t>Piezoelectric</a:t>
            </a:r>
          </a:p>
          <a:p>
            <a:pPr lvl="2"/>
            <a:r>
              <a:rPr lang="fi-FI" dirty="0"/>
              <a:t>High dynamics. </a:t>
            </a:r>
            <a:r>
              <a:rPr lang="fi-FI" dirty="0" err="1"/>
              <a:t>Drifting</a:t>
            </a:r>
            <a:r>
              <a:rPr lang="fi-FI" dirty="0"/>
              <a:t> </a:t>
            </a:r>
            <a:r>
              <a:rPr lang="fi-FI" dirty="0" err="1"/>
              <a:t>due</a:t>
            </a:r>
            <a:r>
              <a:rPr lang="fi-FI" dirty="0"/>
              <a:t> to </a:t>
            </a:r>
            <a:r>
              <a:rPr lang="fi-FI" dirty="0" err="1"/>
              <a:t>leakage</a:t>
            </a:r>
            <a:r>
              <a:rPr lang="fi-FI" dirty="0"/>
              <a:t>.</a:t>
            </a:r>
          </a:p>
          <a:p>
            <a:r>
              <a:rPr lang="fi-FI" dirty="0" err="1"/>
              <a:t>Strain</a:t>
            </a:r>
            <a:r>
              <a:rPr lang="fi-FI" dirty="0"/>
              <a:t> </a:t>
            </a:r>
            <a:r>
              <a:rPr lang="fi-FI" dirty="0" err="1"/>
              <a:t>gauge</a:t>
            </a:r>
            <a:endParaRPr lang="fi-FI" dirty="0"/>
          </a:p>
          <a:p>
            <a:r>
              <a:rPr lang="fi-FI" dirty="0"/>
              <a:t>Capacitive</a:t>
            </a:r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9" b="20402"/>
          <a:stretch/>
        </p:blipFill>
        <p:spPr>
          <a:xfrm>
            <a:off x="4860032" y="265113"/>
            <a:ext cx="3804000" cy="2376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8" b="7082"/>
          <a:stretch/>
        </p:blipFill>
        <p:spPr>
          <a:xfrm>
            <a:off x="4572000" y="2796258"/>
            <a:ext cx="422565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Hall </a:t>
            </a:r>
            <a:r>
              <a:rPr lang="fi-FI" dirty="0" err="1"/>
              <a:t>effect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524500" y="5149850"/>
            <a:ext cx="3619500" cy="155575"/>
          </a:xfrm>
        </p:spPr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524500" y="5305425"/>
            <a:ext cx="3619500" cy="134938"/>
          </a:xfrm>
        </p:spPr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3765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Hall </a:t>
            </a:r>
            <a:r>
              <a:rPr lang="fi-FI" dirty="0" err="1"/>
              <a:t>effect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4319710" cy="3336083"/>
          </a:xfrm>
        </p:spPr>
        <p:txBody>
          <a:bodyPr/>
          <a:lstStyle/>
          <a:p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magnetic</a:t>
            </a:r>
            <a:r>
              <a:rPr lang="fi-FI" dirty="0"/>
              <a:t> </a:t>
            </a:r>
            <a:r>
              <a:rPr lang="fi-FI" dirty="0" err="1"/>
              <a:t>field</a:t>
            </a:r>
            <a:r>
              <a:rPr lang="fi-FI" dirty="0"/>
              <a:t> </a:t>
            </a:r>
            <a:r>
              <a:rPr lang="fi-FI" dirty="0" err="1"/>
              <a:t>causes</a:t>
            </a:r>
            <a:br>
              <a:rPr lang="fi-FI" dirty="0"/>
            </a:br>
            <a:r>
              <a:rPr lang="fi-FI" dirty="0"/>
              <a:t>a </a:t>
            </a:r>
            <a:r>
              <a:rPr lang="fi-FI" dirty="0" err="1"/>
              <a:t>voltage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endParaRPr lang="fi-FI" dirty="0"/>
          </a:p>
          <a:p>
            <a:endParaRPr lang="fi-FI" sz="200" dirty="0"/>
          </a:p>
          <a:p>
            <a:pPr lvl="2"/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sensors</a:t>
            </a:r>
            <a:endParaRPr lang="fi-FI" dirty="0"/>
          </a:p>
          <a:p>
            <a:pPr lvl="2"/>
            <a:r>
              <a:rPr lang="fi-FI" dirty="0" err="1"/>
              <a:t>Magnetic</a:t>
            </a:r>
            <a:r>
              <a:rPr lang="fi-FI" dirty="0"/>
              <a:t> </a:t>
            </a:r>
            <a:r>
              <a:rPr lang="fi-FI" dirty="0" err="1"/>
              <a:t>field</a:t>
            </a:r>
            <a:r>
              <a:rPr lang="fi-FI" dirty="0"/>
              <a:t> </a:t>
            </a:r>
            <a:r>
              <a:rPr lang="fi-FI" dirty="0" err="1"/>
              <a:t>sensors</a:t>
            </a:r>
            <a:endParaRPr lang="fi-FI" dirty="0"/>
          </a:p>
          <a:p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dynamics</a:t>
            </a:r>
            <a:endParaRPr lang="fi-FI" dirty="0"/>
          </a:p>
          <a:p>
            <a:r>
              <a:rPr lang="fi-FI" dirty="0"/>
              <a:t>Robust sensors since no contact</a:t>
            </a:r>
          </a:p>
          <a:p>
            <a:pPr lvl="2"/>
            <a:r>
              <a:rPr lang="fi-FI" dirty="0"/>
              <a:t>Integrated into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chip</a:t>
            </a:r>
            <a:endParaRPr lang="fi-FI" dirty="0"/>
          </a:p>
          <a:p>
            <a:pPr lvl="2"/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  <p:pic>
        <p:nvPicPr>
          <p:cNvPr id="1026" name="Picture 2" descr="C:\temp_no_backup\duuni\Opetusmateriaalia\Kon-41.3140 Mechatronic sensors\Luennot\4. Sensors 2\Kuvat\hal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59688"/>
            <a:ext cx="2389374" cy="24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0/01/Hall_effec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" t="1089" r="1146" b="26221"/>
          <a:stretch/>
        </p:blipFill>
        <p:spPr bwMode="auto">
          <a:xfrm>
            <a:off x="5319092" y="481236"/>
            <a:ext cx="2875189" cy="214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14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42" y="2738185"/>
            <a:ext cx="3559004" cy="241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Magnetic</a:t>
            </a:r>
            <a:r>
              <a:rPr lang="fi-FI" dirty="0"/>
              <a:t> </a:t>
            </a:r>
            <a:r>
              <a:rPr lang="fi-FI" dirty="0" err="1"/>
              <a:t>sensors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Magnetic switch</a:t>
            </a:r>
          </a:p>
          <a:p>
            <a:pPr lvl="2"/>
            <a:r>
              <a:rPr lang="fi-FI" dirty="0" err="1"/>
              <a:t>Mechanical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electrical</a:t>
            </a:r>
            <a:endParaRPr lang="fi-FI" dirty="0"/>
          </a:p>
          <a:p>
            <a:pPr lvl="2"/>
            <a:r>
              <a:rPr lang="fi-FI" dirty="0" err="1"/>
              <a:t>Magnetic</a:t>
            </a:r>
            <a:r>
              <a:rPr lang="fi-FI" dirty="0"/>
              <a:t> field intensity</a:t>
            </a:r>
          </a:p>
          <a:p>
            <a:pPr lvl="2"/>
            <a:r>
              <a:rPr lang="fi-FI" dirty="0"/>
              <a:t>On/</a:t>
            </a:r>
            <a:r>
              <a:rPr lang="fi-FI" dirty="0" err="1"/>
              <a:t>off</a:t>
            </a:r>
            <a:endParaRPr lang="fi-FI" dirty="0"/>
          </a:p>
          <a:p>
            <a:pPr lvl="3"/>
            <a:r>
              <a:rPr lang="fi-FI" dirty="0"/>
              <a:t>Motor commutation</a:t>
            </a:r>
          </a:p>
          <a:p>
            <a:r>
              <a:rPr lang="fi-FI" dirty="0"/>
              <a:t>Magnetometer</a:t>
            </a:r>
          </a:p>
          <a:p>
            <a:pPr lvl="2"/>
            <a:r>
              <a:rPr lang="fi-FI" dirty="0" err="1"/>
              <a:t>Senses</a:t>
            </a:r>
            <a:r>
              <a:rPr lang="fi-FI" dirty="0"/>
              <a:t> </a:t>
            </a:r>
            <a:r>
              <a:rPr lang="fi-FI" dirty="0" err="1"/>
              <a:t>magnitude</a:t>
            </a:r>
            <a:r>
              <a:rPr lang="fi-FI" dirty="0"/>
              <a:t> and </a:t>
            </a:r>
            <a:r>
              <a:rPr lang="fi-FI" dirty="0" err="1"/>
              <a:t>direction</a:t>
            </a:r>
            <a:r>
              <a:rPr lang="fi-FI" dirty="0"/>
              <a:t> of</a:t>
            </a:r>
            <a:br>
              <a:rPr lang="fi-FI" dirty="0"/>
            </a:b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magnetic</a:t>
            </a:r>
            <a:r>
              <a:rPr lang="fi-FI" dirty="0"/>
              <a:t> </a:t>
            </a:r>
            <a:r>
              <a:rPr lang="fi-FI" dirty="0" err="1"/>
              <a:t>field</a:t>
            </a:r>
            <a:endParaRPr lang="fi-FI" dirty="0"/>
          </a:p>
          <a:p>
            <a:pPr lvl="2"/>
            <a:r>
              <a:rPr lang="fi-FI" dirty="0"/>
              <a:t>Electric </a:t>
            </a:r>
            <a:r>
              <a:rPr lang="fi-FI" dirty="0" err="1"/>
              <a:t>compass</a:t>
            </a:r>
            <a:endParaRPr lang="fi-FI" dirty="0"/>
          </a:p>
          <a:p>
            <a:pPr lvl="2"/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883261"/>
            <a:ext cx="1849947" cy="1729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753492"/>
            <a:ext cx="4896544" cy="11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4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A2CC-132E-1237-C386-30D909D5A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C58D-2ABA-5E06-3396-C7ACC62DF22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4AAC4-2E61-CA18-00BF-C04E2388F3E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F0E83-F560-9EBC-8D20-AB76D4B654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15</a:t>
            </a:fld>
            <a:endParaRPr lang="fi-FI"/>
          </a:p>
        </p:txBody>
      </p:sp>
      <p:pic>
        <p:nvPicPr>
          <p:cNvPr id="6" name="Reed_switch.ogv.720p.vp9">
            <a:hlinkClick r:id="" action="ppaction://media"/>
            <a:extLst>
              <a:ext uri="{FF2B5EF4-FFF2-40B4-BE49-F238E27FC236}">
                <a16:creationId xmlns:a16="http://schemas.microsoft.com/office/drawing/2014/main" id="{92AC8891-8C63-496D-64C6-17D5E47E3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6523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Magnetic 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985292"/>
            <a:ext cx="8207374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Hall sensors sense </a:t>
            </a:r>
            <a:r>
              <a:rPr lang="en-US"/>
              <a:t>the direction or the change </a:t>
            </a:r>
            <a:r>
              <a:rPr lang="en-US" dirty="0"/>
              <a:t>of the </a:t>
            </a:r>
            <a:r>
              <a:rPr lang="en-US"/>
              <a:t>magnetic field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en-US"/>
              <a:t>E.g. gear tooth recognition</a:t>
            </a:r>
          </a:p>
          <a:p>
            <a:pPr lvl="1" indent="0">
              <a:buNone/>
            </a:pPr>
            <a:endParaRPr lang="en-US" dirty="0"/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16</a:t>
            </a:fld>
            <a:endParaRPr lang="fi-FI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56" y="2065412"/>
            <a:ext cx="3019425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739" y="2824351"/>
            <a:ext cx="2562225" cy="180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77" y="3154439"/>
            <a:ext cx="2488769" cy="11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0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Temperature</a:t>
            </a:r>
            <a:r>
              <a:rPr lang="fi-FI" dirty="0"/>
              <a:t> &amp; </a:t>
            </a:r>
            <a:r>
              <a:rPr lang="fi-FI" dirty="0" err="1"/>
              <a:t>imaging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524500" y="5149850"/>
            <a:ext cx="3619500" cy="155575"/>
          </a:xfrm>
        </p:spPr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524500" y="5305425"/>
            <a:ext cx="3619500" cy="134938"/>
          </a:xfrm>
        </p:spPr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3009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Temperature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82554" y="1261611"/>
            <a:ext cx="8207374" cy="3336083"/>
          </a:xfrm>
        </p:spPr>
        <p:txBody>
          <a:bodyPr/>
          <a:lstStyle/>
          <a:p>
            <a:r>
              <a:rPr lang="fi-FI" dirty="0"/>
              <a:t>Thermocouple</a:t>
            </a:r>
          </a:p>
          <a:p>
            <a:pPr lvl="2"/>
            <a:r>
              <a:rPr lang="fi-FI" dirty="0"/>
              <a:t>Change in voltage, a </a:t>
            </a:r>
            <a:r>
              <a:rPr lang="fi-FI" dirty="0" err="1"/>
              <a:t>few</a:t>
            </a:r>
            <a:r>
              <a:rPr lang="fi-FI" dirty="0"/>
              <a:t> µV per 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̊ </a:t>
            </a:r>
            <a:r>
              <a:rPr lang="fi-FI" dirty="0"/>
              <a:t>C </a:t>
            </a:r>
          </a:p>
          <a:p>
            <a:pPr lvl="2"/>
            <a:r>
              <a:rPr lang="fi-FI" dirty="0"/>
              <a:t>Temperature up to 2000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̊ </a:t>
            </a:r>
            <a:r>
              <a:rPr lang="fi-FI" dirty="0"/>
              <a:t>C, fast response</a:t>
            </a:r>
          </a:p>
          <a:p>
            <a:r>
              <a:rPr lang="fi-FI" dirty="0"/>
              <a:t>Resistance </a:t>
            </a:r>
            <a:r>
              <a:rPr lang="fi-FI" dirty="0" err="1"/>
              <a:t>temperature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/</a:t>
            </a:r>
            <a:r>
              <a:rPr lang="fi-FI" dirty="0" err="1"/>
              <a:t>detector</a:t>
            </a:r>
            <a:r>
              <a:rPr lang="fi-FI" dirty="0"/>
              <a:t> (RTD)</a:t>
            </a:r>
          </a:p>
          <a:p>
            <a:pPr lvl="2"/>
            <a:r>
              <a:rPr lang="fi-FI" dirty="0"/>
              <a:t>Change in resistance (Pt100 100 ohm at 0 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̊ </a:t>
            </a:r>
            <a:r>
              <a:rPr lang="fi-FI" dirty="0"/>
              <a:t>C )</a:t>
            </a:r>
          </a:p>
          <a:p>
            <a:pPr lvl="2"/>
            <a:r>
              <a:rPr lang="fi-FI" dirty="0"/>
              <a:t>High accuracy, linear response</a:t>
            </a:r>
          </a:p>
          <a:p>
            <a:pPr lvl="2"/>
            <a:r>
              <a:rPr lang="fi-FI" dirty="0"/>
              <a:t>Usually for temperatures below 600 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̊ </a:t>
            </a:r>
            <a:r>
              <a:rPr lang="fi-FI" dirty="0"/>
              <a:t>C </a:t>
            </a:r>
          </a:p>
          <a:p>
            <a:r>
              <a:rPr lang="fi-FI" dirty="0" err="1"/>
              <a:t>Thermistor</a:t>
            </a:r>
            <a:r>
              <a:rPr lang="fi-FI" dirty="0"/>
              <a:t> (NTC/PTC) </a:t>
            </a:r>
            <a:r>
              <a:rPr lang="fi-FI" sz="1600" b="0" dirty="0"/>
              <a:t>(</a:t>
            </a:r>
            <a:r>
              <a:rPr lang="fi-FI" sz="1600" b="0" dirty="0" err="1"/>
              <a:t>negative</a:t>
            </a:r>
            <a:r>
              <a:rPr lang="fi-FI" sz="1600" b="0" dirty="0"/>
              <a:t>/</a:t>
            </a:r>
            <a:r>
              <a:rPr lang="fi-FI" sz="1600" b="0" dirty="0" err="1"/>
              <a:t>positive</a:t>
            </a:r>
            <a:r>
              <a:rPr lang="fi-FI" sz="1600" b="0" dirty="0"/>
              <a:t> </a:t>
            </a:r>
            <a:r>
              <a:rPr lang="fi-FI" sz="1600" b="0" dirty="0" err="1"/>
              <a:t>temperature</a:t>
            </a:r>
            <a:r>
              <a:rPr lang="fi-FI" sz="1600" b="0" dirty="0"/>
              <a:t> </a:t>
            </a:r>
            <a:r>
              <a:rPr lang="fi-FI" sz="1600" b="0" dirty="0" err="1"/>
              <a:t>coefficient</a:t>
            </a:r>
            <a:r>
              <a:rPr lang="fi-FI" sz="1600" b="0" dirty="0"/>
              <a:t>)</a:t>
            </a:r>
            <a:endParaRPr lang="fi-FI" sz="1600" dirty="0"/>
          </a:p>
          <a:p>
            <a:pPr lvl="2"/>
            <a:r>
              <a:rPr lang="fi-FI" dirty="0" err="1"/>
              <a:t>Semiconductor</a:t>
            </a:r>
            <a:endParaRPr lang="fi-FI" dirty="0"/>
          </a:p>
          <a:p>
            <a:pPr lvl="2"/>
            <a:r>
              <a:rPr lang="fi-FI" dirty="0" err="1"/>
              <a:t>Resistance</a:t>
            </a:r>
            <a:r>
              <a:rPr lang="fi-FI" dirty="0"/>
              <a:t> changes. Exponential response -&gt; limited range</a:t>
            </a:r>
          </a:p>
          <a:p>
            <a:pPr lvl="2"/>
            <a:r>
              <a:rPr lang="fi-FI" dirty="0" err="1"/>
              <a:t>Temperature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to 1700</a:t>
            </a:r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̊ </a:t>
            </a:r>
            <a:r>
              <a:rPr lang="fi-FI" dirty="0"/>
              <a:t>C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18</a:t>
            </a:fld>
            <a:endParaRPr lang="fi-FI"/>
          </a:p>
        </p:txBody>
      </p:sp>
      <p:pic>
        <p:nvPicPr>
          <p:cNvPr id="4098" name="Picture 2" descr="C:\temp_no_backup\duuni\Opetusmateriaalia\Kon-41.3140 Mechatronic sensors\Luennot\4. Sensors 2\Kuvat\MFG_LC103J2JR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5" t="26057" r="22786" b="26840"/>
          <a:stretch/>
        </p:blipFill>
        <p:spPr bwMode="auto">
          <a:xfrm>
            <a:off x="6841456" y="3354803"/>
            <a:ext cx="1548472" cy="14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temp_no_backup\duuni\Opetusmateriaalia\Kon-41.3140 Mechatronic sensors\Luennot\4. Sensors 2\Kuvat\100-x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44668"/>
            <a:ext cx="2116944" cy="157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6" y="899776"/>
            <a:ext cx="2629673" cy="2264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4738" y="3092746"/>
            <a:ext cx="23579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dirty="0"/>
              <a:t>http://sensorwiki.org/doku.php/sensors/temperature</a:t>
            </a:r>
          </a:p>
        </p:txBody>
      </p:sp>
    </p:spTree>
    <p:extLst>
      <p:ext uri="{BB962C8B-B14F-4D97-AF65-F5344CB8AC3E}">
        <p14:creationId xmlns:p14="http://schemas.microsoft.com/office/powerpoint/2010/main" val="2159857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Pyroelectricity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4705326" cy="3336083"/>
          </a:xfrm>
        </p:spPr>
        <p:txBody>
          <a:bodyPr/>
          <a:lstStyle/>
          <a:p>
            <a:r>
              <a:rPr lang="fi-FI" dirty="0"/>
              <a:t>Change in </a:t>
            </a:r>
            <a:r>
              <a:rPr lang="fi-FI" dirty="0" err="1"/>
              <a:t>temperature</a:t>
            </a:r>
            <a:r>
              <a:rPr lang="fi-FI" dirty="0"/>
              <a:t> (</a:t>
            </a:r>
            <a:r>
              <a:rPr lang="fi-FI" dirty="0" err="1"/>
              <a:t>infrared</a:t>
            </a:r>
            <a:r>
              <a:rPr lang="fi-FI" dirty="0"/>
              <a:t> </a:t>
            </a:r>
            <a:r>
              <a:rPr lang="fi-FI" dirty="0" err="1"/>
              <a:t>radiation</a:t>
            </a:r>
            <a:r>
              <a:rPr lang="fi-FI" dirty="0"/>
              <a:t>) causes</a:t>
            </a:r>
            <a:br>
              <a:rPr lang="fi-FI" dirty="0"/>
            </a:br>
            <a:r>
              <a:rPr lang="fi-FI" dirty="0"/>
              <a:t>voltage difference in </a:t>
            </a:r>
            <a:r>
              <a:rPr lang="fi-FI" dirty="0" err="1"/>
              <a:t>certain</a:t>
            </a:r>
            <a:r>
              <a:rPr lang="fi-FI" dirty="0"/>
              <a:t> </a:t>
            </a:r>
            <a:r>
              <a:rPr lang="fi-FI" dirty="0" err="1"/>
              <a:t>materials</a:t>
            </a:r>
            <a:endParaRPr lang="fi-FI" dirty="0"/>
          </a:p>
          <a:p>
            <a:endParaRPr lang="fi-FI" dirty="0"/>
          </a:p>
          <a:p>
            <a:r>
              <a:rPr lang="fi-FI" dirty="0"/>
              <a:t>Application: Passive Infrared</a:t>
            </a:r>
            <a:br>
              <a:rPr lang="fi-FI" dirty="0"/>
            </a:br>
            <a:r>
              <a:rPr lang="fi-FI" dirty="0"/>
              <a:t>(PIR) motion sensors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19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81236"/>
            <a:ext cx="3121152" cy="4017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4088" y="4597694"/>
            <a:ext cx="316835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600" b="1" dirty="0"/>
              <a:t>https://en.wikipedia.org/wiki/Passive_infrared_sensor#/media/File:Motion_detector.jpg</a:t>
            </a:r>
          </a:p>
        </p:txBody>
      </p:sp>
    </p:spTree>
    <p:extLst>
      <p:ext uri="{BB962C8B-B14F-4D97-AF65-F5344CB8AC3E}">
        <p14:creationId xmlns:p14="http://schemas.microsoft.com/office/powerpoint/2010/main" val="250962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>
          <a:xfrm>
            <a:off x="444598" y="169848"/>
            <a:ext cx="4763163" cy="899617"/>
          </a:xfrm>
        </p:spPr>
        <p:txBody>
          <a:bodyPr/>
          <a:lstStyle/>
          <a:p>
            <a:r>
              <a:rPr lang="en-US" sz="3330" dirty="0"/>
              <a:t>Mechatronic machine - subsystems</a:t>
            </a:r>
            <a:endParaRPr lang="fi-FI" sz="3330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886305" y="1931530"/>
            <a:ext cx="1481328" cy="411480"/>
          </a:xfrm>
          <a:prstGeom prst="flowChartMagneticDrum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dirty="0" err="1">
                <a:solidFill>
                  <a:schemeClr val="bg1"/>
                </a:solidFill>
                <a:latin typeface="BellGothic BT" pitchFamily="34" charset="0"/>
              </a:rPr>
              <a:t>Sensors</a:t>
            </a:r>
            <a:endParaRPr lang="en-GB" dirty="0">
              <a:solidFill>
                <a:schemeClr val="bg1"/>
              </a:solidFill>
              <a:latin typeface="BellGothic BT" pitchFamily="34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86305" y="2908795"/>
            <a:ext cx="1481328" cy="411480"/>
          </a:xfrm>
          <a:prstGeom prst="flowChartMagneticDrum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dirty="0" err="1">
                <a:solidFill>
                  <a:schemeClr val="bg1"/>
                </a:solidFill>
                <a:latin typeface="BellGothic BT" pitchFamily="34" charset="0"/>
              </a:rPr>
              <a:t>Actuators</a:t>
            </a:r>
            <a:endParaRPr lang="en-GB" dirty="0">
              <a:solidFill>
                <a:schemeClr val="bg1"/>
              </a:solidFill>
              <a:latin typeface="BellGothic B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55280" y="1931530"/>
            <a:ext cx="1139286" cy="41148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094" dirty="0" err="1">
                <a:solidFill>
                  <a:schemeClr val="bg1"/>
                </a:solidFill>
                <a:latin typeface="BellGothic BT" pitchFamily="34" charset="0"/>
              </a:rPr>
              <a:t>Signal</a:t>
            </a:r>
            <a:endParaRPr lang="fi-FI" sz="1094" dirty="0">
              <a:solidFill>
                <a:schemeClr val="bg1"/>
              </a:solidFill>
              <a:latin typeface="BellGothic BT" pitchFamily="34" charset="0"/>
            </a:endParaRPr>
          </a:p>
          <a:p>
            <a:pPr>
              <a:defRPr/>
            </a:pPr>
            <a:r>
              <a:rPr lang="fi-FI" sz="1094" dirty="0" err="1">
                <a:solidFill>
                  <a:schemeClr val="bg1"/>
                </a:solidFill>
                <a:latin typeface="BellGothic BT" pitchFamily="34" charset="0"/>
              </a:rPr>
              <a:t>processing</a:t>
            </a:r>
            <a:endParaRPr lang="en-GB" sz="1094" dirty="0">
              <a:solidFill>
                <a:schemeClr val="bg1"/>
              </a:solidFill>
              <a:latin typeface="BellGothic BT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55280" y="2908795"/>
            <a:ext cx="1139286" cy="41148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094" dirty="0">
                <a:solidFill>
                  <a:schemeClr val="bg1"/>
                </a:solidFill>
                <a:latin typeface="BellGothic BT" pitchFamily="34" charset="0"/>
              </a:rPr>
              <a:t>Controller</a:t>
            </a:r>
            <a:endParaRPr lang="en-GB" sz="1094" dirty="0">
              <a:solidFill>
                <a:schemeClr val="bg1"/>
              </a:solidFill>
              <a:latin typeface="BellGothic BT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127475" y="1230293"/>
            <a:ext cx="1310306" cy="257175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944" dirty="0" err="1">
                <a:solidFill>
                  <a:schemeClr val="bg1"/>
                </a:solidFill>
                <a:latin typeface="BellGothic BT" pitchFamily="34" charset="0"/>
              </a:rPr>
              <a:t>Controlling</a:t>
            </a:r>
            <a:endParaRPr lang="fi-FI" sz="1944" dirty="0">
              <a:solidFill>
                <a:schemeClr val="bg1"/>
              </a:solidFill>
              <a:latin typeface="BellGothic BT" pitchFamily="34" charset="0"/>
            </a:endParaRPr>
          </a:p>
          <a:p>
            <a:pPr>
              <a:defRPr/>
            </a:pPr>
            <a:r>
              <a:rPr lang="fi-FI" sz="1944" dirty="0" err="1">
                <a:solidFill>
                  <a:schemeClr val="bg1"/>
                </a:solidFill>
                <a:latin typeface="BellGothic BT" pitchFamily="34" charset="0"/>
              </a:rPr>
              <a:t>computer</a:t>
            </a:r>
            <a:endParaRPr lang="en-GB" sz="1944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736952" y="1442897"/>
            <a:ext cx="1879950" cy="565785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944" dirty="0">
                <a:solidFill>
                  <a:schemeClr val="bg1"/>
                </a:solidFill>
                <a:latin typeface="BellGothic BT" pitchFamily="34" charset="0"/>
              </a:rPr>
              <a:t>User </a:t>
            </a:r>
            <a:r>
              <a:rPr lang="fi-FI" sz="1944" dirty="0" err="1">
                <a:solidFill>
                  <a:schemeClr val="bg1"/>
                </a:solidFill>
                <a:latin typeface="BellGothic BT" pitchFamily="34" charset="0"/>
              </a:rPr>
              <a:t>Interface</a:t>
            </a:r>
            <a:endParaRPr lang="en-GB" sz="1944" dirty="0">
              <a:solidFill>
                <a:schemeClr val="bg1"/>
              </a:solidFill>
              <a:latin typeface="BellGothic BT" pitchFamily="34" charset="0"/>
            </a:endParaRPr>
          </a:p>
        </p:txBody>
      </p:sp>
      <p:cxnSp>
        <p:nvCxnSpPr>
          <p:cNvPr id="12" name="AutoShape 11"/>
          <p:cNvCxnSpPr>
            <a:cxnSpLocks noChangeShapeType="1"/>
          </p:cNvCxnSpPr>
          <p:nvPr/>
        </p:nvCxnSpPr>
        <p:spPr bwMode="auto">
          <a:xfrm>
            <a:off x="2344487" y="2137270"/>
            <a:ext cx="61722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4"/>
          <p:cNvCxnSpPr>
            <a:cxnSpLocks noChangeShapeType="1"/>
          </p:cNvCxnSpPr>
          <p:nvPr/>
        </p:nvCxnSpPr>
        <p:spPr bwMode="auto">
          <a:xfrm flipH="1">
            <a:off x="2344487" y="3114535"/>
            <a:ext cx="61722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5"/>
          <p:cNvCxnSpPr>
            <a:cxnSpLocks noChangeShapeType="1"/>
            <a:stCxn id="10" idx="0"/>
            <a:endCxn id="11" idx="0"/>
          </p:cNvCxnSpPr>
          <p:nvPr/>
        </p:nvCxnSpPr>
        <p:spPr bwMode="auto">
          <a:xfrm rot="16200000" flipH="1">
            <a:off x="6623475" y="389447"/>
            <a:ext cx="212604" cy="1894298"/>
          </a:xfrm>
          <a:prstGeom prst="bentConnector3">
            <a:avLst>
              <a:gd name="adj1" fmla="val -96771"/>
            </a:avLst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6"/>
          <p:cNvCxnSpPr>
            <a:cxnSpLocks noChangeShapeType="1"/>
            <a:stCxn id="6" idx="3"/>
            <a:endCxn id="10" idx="1"/>
          </p:cNvCxnSpPr>
          <p:nvPr/>
        </p:nvCxnSpPr>
        <p:spPr bwMode="auto">
          <a:xfrm>
            <a:off x="4094564" y="2137270"/>
            <a:ext cx="1032911" cy="378899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7"/>
          <p:cNvCxnSpPr>
            <a:cxnSpLocks noChangeShapeType="1"/>
            <a:endCxn id="9" idx="3"/>
          </p:cNvCxnSpPr>
          <p:nvPr/>
        </p:nvCxnSpPr>
        <p:spPr bwMode="auto">
          <a:xfrm rot="10800000">
            <a:off x="4094564" y="3114537"/>
            <a:ext cx="1032911" cy="18010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6710" y="1725790"/>
            <a:ext cx="2050971" cy="2593607"/>
          </a:xfrm>
          <a:prstGeom prst="rect">
            <a:avLst/>
          </a:prstGeom>
          <a:noFill/>
          <a:ln w="28575">
            <a:solidFill>
              <a:srgbClr val="0041AD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fi-FI" altLang="fi-FI" sz="1458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11627" y="3606216"/>
            <a:ext cx="2022458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ts val="6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ts val="4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ts val="4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ts val="4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620" dirty="0" err="1">
                <a:solidFill>
                  <a:srgbClr val="0041AD"/>
                </a:solidFill>
                <a:latin typeface="BellGothic BT" pitchFamily="34" charset="0"/>
              </a:rPr>
              <a:t>Affect</a:t>
            </a:r>
            <a:r>
              <a:rPr lang="fi-FI" altLang="fi-FI" sz="1620" dirty="0">
                <a:solidFill>
                  <a:srgbClr val="0041AD"/>
                </a:solidFill>
                <a:latin typeface="BellGothic BT" pitchFamily="34" charset="0"/>
              </a:rPr>
              <a:t> and </a:t>
            </a:r>
            <a:r>
              <a:rPr lang="fi-FI" altLang="fi-FI" sz="1620" dirty="0" err="1">
                <a:solidFill>
                  <a:srgbClr val="0041AD"/>
                </a:solidFill>
                <a:latin typeface="BellGothic BT" pitchFamily="34" charset="0"/>
              </a:rPr>
              <a:t>sense</a:t>
            </a:r>
            <a:r>
              <a:rPr lang="fi-FI" altLang="fi-FI" sz="1620" dirty="0">
                <a:solidFill>
                  <a:srgbClr val="0041AD"/>
                </a:solidFill>
                <a:latin typeface="BellGothic BT" pitchFamily="34" charset="0"/>
              </a:rPr>
              <a:t> </a:t>
            </a:r>
            <a:r>
              <a:rPr lang="fi-FI" altLang="fi-FI" sz="1620" dirty="0" err="1">
                <a:solidFill>
                  <a:srgbClr val="0041AD"/>
                </a:solidFill>
                <a:latin typeface="BellGothic BT" pitchFamily="34" charset="0"/>
              </a:rPr>
              <a:t>the</a:t>
            </a:r>
            <a:r>
              <a:rPr lang="fi-FI" altLang="fi-FI" sz="1620" dirty="0">
                <a:solidFill>
                  <a:srgbClr val="0041AD"/>
                </a:solidFill>
                <a:latin typeface="BellGothic BT" pitchFamily="34" charset="0"/>
              </a:rPr>
              <a:t> </a:t>
            </a:r>
            <a:r>
              <a:rPr lang="fi-FI" altLang="fi-FI" sz="1620" dirty="0" err="1">
                <a:solidFill>
                  <a:srgbClr val="0041AD"/>
                </a:solidFill>
                <a:latin typeface="BellGothic BT" pitchFamily="34" charset="0"/>
              </a:rPr>
              <a:t>physical</a:t>
            </a:r>
            <a:r>
              <a:rPr lang="fi-FI" altLang="fi-FI" sz="1620" dirty="0">
                <a:solidFill>
                  <a:srgbClr val="0041AD"/>
                </a:solidFill>
                <a:latin typeface="BellGothic BT" pitchFamily="34" charset="0"/>
              </a:rPr>
              <a:t> </a:t>
            </a:r>
            <a:r>
              <a:rPr lang="fi-FI" altLang="fi-FI" sz="1620" dirty="0" err="1">
                <a:solidFill>
                  <a:srgbClr val="0041AD"/>
                </a:solidFill>
                <a:latin typeface="BellGothic BT" pitchFamily="34" charset="0"/>
              </a:rPr>
              <a:t>world</a:t>
            </a:r>
            <a:endParaRPr lang="en-GB" altLang="fi-FI" sz="1620" dirty="0">
              <a:solidFill>
                <a:srgbClr val="0041AD"/>
              </a:solidFill>
              <a:latin typeface="BellGothic BT" pitchFamily="34" charset="0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711628" y="2754641"/>
            <a:ext cx="3561873" cy="720090"/>
          </a:xfrm>
          <a:prstGeom prst="rect">
            <a:avLst/>
          </a:prstGeom>
          <a:noFill/>
          <a:ln w="57150">
            <a:solidFill>
              <a:srgbClr val="FC202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GB">
              <a:latin typeface="Times New Roman" pitchFamily="18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11628" y="1796078"/>
            <a:ext cx="3561873" cy="720090"/>
          </a:xfrm>
          <a:prstGeom prst="rect">
            <a:avLst/>
          </a:prstGeom>
          <a:noFill/>
          <a:ln w="57150">
            <a:solidFill>
              <a:srgbClr val="FC202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GB">
              <a:latin typeface="Times New Roman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736952" y="2513741"/>
            <a:ext cx="1879950" cy="565785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i-FI" sz="1944" dirty="0" err="1">
                <a:solidFill>
                  <a:schemeClr val="bg1"/>
                </a:solidFill>
                <a:latin typeface="BellGothic BT" pitchFamily="34" charset="0"/>
              </a:rPr>
              <a:t>Communication</a:t>
            </a:r>
            <a:endParaRPr lang="en-GB" sz="1944" dirty="0">
              <a:solidFill>
                <a:schemeClr val="bg1"/>
              </a:solidFill>
              <a:latin typeface="BellGothic BT" pitchFamily="34" charset="0"/>
            </a:endParaRPr>
          </a:p>
          <a:p>
            <a:pPr>
              <a:defRPr/>
            </a:pPr>
            <a:r>
              <a:rPr lang="en-GB" sz="1944" dirty="0">
                <a:solidFill>
                  <a:schemeClr val="bg1"/>
                </a:solidFill>
                <a:latin typeface="BellGothic BT" pitchFamily="34" charset="0"/>
              </a:rPr>
              <a:t>(Bus, </a:t>
            </a:r>
            <a:r>
              <a:rPr lang="en-GB" sz="1944" dirty="0" err="1">
                <a:solidFill>
                  <a:schemeClr val="bg1"/>
                </a:solidFill>
                <a:latin typeface="BellGothic BT" pitchFamily="34" charset="0"/>
              </a:rPr>
              <a:t>IoT</a:t>
            </a:r>
            <a:r>
              <a:rPr lang="en-GB" sz="1944" dirty="0">
                <a:solidFill>
                  <a:schemeClr val="bg1"/>
                </a:solidFill>
                <a:latin typeface="BellGothic BT" pitchFamily="34" charset="0"/>
              </a:rPr>
              <a:t>, 5G)</a:t>
            </a:r>
            <a:endParaRPr lang="fi-FI" sz="1944" dirty="0">
              <a:solidFill>
                <a:schemeClr val="bg1"/>
              </a:solidFill>
              <a:latin typeface="BellGothic BT" pitchFamily="34" charset="0"/>
            </a:endParaRPr>
          </a:p>
        </p:txBody>
      </p:sp>
      <p:cxnSp>
        <p:nvCxnSpPr>
          <p:cNvPr id="50" name="AutoShape 15"/>
          <p:cNvCxnSpPr>
            <a:cxnSpLocks noChangeShapeType="1"/>
            <a:stCxn id="10" idx="2"/>
            <a:endCxn id="43" idx="2"/>
          </p:cNvCxnSpPr>
          <p:nvPr/>
        </p:nvCxnSpPr>
        <p:spPr bwMode="auto">
          <a:xfrm rot="5400000" flipH="1" flipV="1">
            <a:off x="6368518" y="2493637"/>
            <a:ext cx="722516" cy="1894298"/>
          </a:xfrm>
          <a:prstGeom prst="bentConnector3">
            <a:avLst>
              <a:gd name="adj1" fmla="val -28475"/>
            </a:avLst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AutoShape 15"/>
          <p:cNvCxnSpPr>
            <a:cxnSpLocks noChangeShapeType="1"/>
            <a:stCxn id="43" idx="0"/>
            <a:endCxn id="11" idx="2"/>
          </p:cNvCxnSpPr>
          <p:nvPr/>
        </p:nvCxnSpPr>
        <p:spPr bwMode="auto">
          <a:xfrm rot="5400000" flipH="1" flipV="1">
            <a:off x="7424398" y="2261213"/>
            <a:ext cx="505059" cy="1143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>
          <a:xfrm flipH="1">
            <a:off x="8183553" y="3079527"/>
            <a:ext cx="1" cy="12398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04176" y="4367829"/>
            <a:ext cx="1182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systems and machines</a:t>
            </a:r>
            <a:endParaRPr lang="fi-FI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3B5601-6CC5-4A88-B8B7-440CD7C26FC6}"/>
              </a:ext>
            </a:extLst>
          </p:cNvPr>
          <p:cNvSpPr/>
          <p:nvPr/>
        </p:nvSpPr>
        <p:spPr>
          <a:xfrm rot="5400000">
            <a:off x="1166965" y="1344685"/>
            <a:ext cx="1028124" cy="1605481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0E710-0161-4F0C-B2BC-5B3933C1148B}"/>
              </a:ext>
            </a:extLst>
          </p:cNvPr>
          <p:cNvSpPr/>
          <p:nvPr/>
        </p:nvSpPr>
        <p:spPr>
          <a:xfrm>
            <a:off x="1925706" y="4531686"/>
            <a:ext cx="918102" cy="779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26" name="Picture 2" descr="Okuma&amp;#39;s 5-Axis Vertical Machining Center, MU-500VA - YouTube">
            <a:extLst>
              <a:ext uri="{FF2B5EF4-FFF2-40B4-BE49-F238E27FC236}">
                <a16:creationId xmlns:a16="http://schemas.microsoft.com/office/drawing/2014/main" id="{DD3195D5-5C9F-4C50-81CA-DA5720FF4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958" y="4007783"/>
            <a:ext cx="2570902" cy="14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4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2921"/>
            <a:ext cx="2746090" cy="2746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Contactless temperature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All objects emit black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radiation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	</a:t>
            </a:r>
            <a:r>
              <a:rPr lang="fi-FI" dirty="0" err="1"/>
              <a:t>infrared</a:t>
            </a:r>
            <a:r>
              <a:rPr lang="fi-FI" dirty="0"/>
              <a:t> ~ </a:t>
            </a:r>
            <a:r>
              <a:rPr lang="fi-FI" dirty="0" err="1"/>
              <a:t>heat</a:t>
            </a:r>
            <a:endParaRPr lang="fi-FI" dirty="0"/>
          </a:p>
          <a:p>
            <a:r>
              <a:rPr lang="fi-FI" dirty="0"/>
              <a:t>Benefits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contactless</a:t>
            </a:r>
            <a:r>
              <a:rPr lang="fi-FI" dirty="0"/>
              <a:t> </a:t>
            </a:r>
            <a:r>
              <a:rPr lang="fi-FI" dirty="0" err="1"/>
              <a:t>sensing</a:t>
            </a:r>
            <a:endParaRPr lang="fi-FI" dirty="0"/>
          </a:p>
          <a:p>
            <a:pPr lvl="2"/>
            <a:r>
              <a:rPr lang="fi-FI" dirty="0"/>
              <a:t>Moving objects</a:t>
            </a:r>
          </a:p>
          <a:p>
            <a:pPr lvl="2"/>
            <a:r>
              <a:rPr lang="fi-FI" dirty="0"/>
              <a:t>Short response time</a:t>
            </a:r>
          </a:p>
          <a:p>
            <a:pPr lvl="2"/>
            <a:r>
              <a:rPr lang="fi-FI" dirty="0"/>
              <a:t>Temperatures over 1300°C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20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1" y="2497460"/>
            <a:ext cx="4335701" cy="2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Thermal</a:t>
            </a:r>
            <a:r>
              <a:rPr lang="fi-FI" dirty="0"/>
              <a:t> </a:t>
            </a:r>
            <a:r>
              <a:rPr lang="fi-FI" dirty="0" err="1"/>
              <a:t>imaging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21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3" y="1141899"/>
            <a:ext cx="5654251" cy="3576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141899"/>
            <a:ext cx="2562029" cy="35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86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Hyperspectral</a:t>
            </a:r>
            <a:r>
              <a:rPr lang="fi-FI" dirty="0"/>
              <a:t> </a:t>
            </a:r>
            <a:r>
              <a:rPr lang="fi-FI" dirty="0" err="1"/>
              <a:t>imaging</a:t>
            </a:r>
            <a:endParaRPr lang="fi-FI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" y="893113"/>
            <a:ext cx="3760026" cy="282002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22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11" y="2986810"/>
            <a:ext cx="5571003" cy="2547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3713133"/>
            <a:ext cx="29523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900" b="1" dirty="0"/>
              <a:t>https://hbr.org/2014/02/what-drones-and-crop-dusters-can-teach-about-minimum-viable-product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1272" y="2823078"/>
            <a:ext cx="37444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900" b="1" dirty="0"/>
              <a:t>https://en.wikipedia.org/wiki/Hyperspectral_imaging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641226"/>
            <a:ext cx="3618732" cy="20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BD52-05FF-4875-B57A-C2DCE40E0A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task	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EED90-3A11-47CE-82D6-5697C4B4F5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Form groups of 2-4. </a:t>
            </a:r>
          </a:p>
          <a:p>
            <a:endParaRPr lang="en-US" dirty="0"/>
          </a:p>
          <a:p>
            <a:r>
              <a:rPr lang="en-US" dirty="0"/>
              <a:t>What applications can you find for hyperspectral imaging on the internet? </a:t>
            </a:r>
          </a:p>
          <a:p>
            <a:endParaRPr lang="en-US" dirty="0"/>
          </a:p>
          <a:p>
            <a:r>
              <a:rPr lang="en-US" dirty="0"/>
              <a:t>Prepare to introduce one in small groups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E3B24-3906-4C84-9114-FD48356B3BC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FAE7-48CB-4DB7-8CF8-7317B34189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812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Inertial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524500" y="5149850"/>
            <a:ext cx="3619500" cy="155575"/>
          </a:xfrm>
        </p:spPr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524500" y="5305425"/>
            <a:ext cx="3619500" cy="134938"/>
          </a:xfrm>
        </p:spPr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4198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Acceleration</a:t>
            </a:r>
            <a:r>
              <a:rPr lang="fi-FI" dirty="0"/>
              <a:t> </a:t>
            </a:r>
            <a:r>
              <a:rPr lang="fi-FI" dirty="0" err="1"/>
              <a:t>sensors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Navigation, inclination, vibration,</a:t>
            </a:r>
            <a:br>
              <a:rPr lang="fi-FI" dirty="0"/>
            </a:br>
            <a:r>
              <a:rPr lang="fi-FI" dirty="0"/>
              <a:t>input devices, screen orientation</a:t>
            </a:r>
          </a:p>
          <a:p>
            <a:r>
              <a:rPr lang="fi-FI" dirty="0"/>
              <a:t>Based on</a:t>
            </a:r>
          </a:p>
          <a:p>
            <a:pPr lvl="2"/>
            <a:r>
              <a:rPr lang="fi-FI" dirty="0"/>
              <a:t>Piezoelectricity</a:t>
            </a:r>
          </a:p>
          <a:p>
            <a:pPr lvl="2"/>
            <a:r>
              <a:rPr lang="fi-FI" dirty="0"/>
              <a:t>Piezoresistivity</a:t>
            </a:r>
          </a:p>
          <a:p>
            <a:pPr lvl="2"/>
            <a:r>
              <a:rPr lang="fi-FI" dirty="0"/>
              <a:t>Capacitive sensing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81651" y="493018"/>
            <a:ext cx="39604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http://en.wikipedia.org/wiki/Piezoelectric_accelerometer</a:t>
            </a:r>
          </a:p>
        </p:txBody>
      </p:sp>
      <p:pic>
        <p:nvPicPr>
          <p:cNvPr id="7" name="Picture 3" descr="C:\temp_no_backup\duuni\Opetusmateriaalia\Kon-41.3140 Mechatronic sensors\Luennot\4. Sensors 2\Kuvat\7276960266_7491cba7b9_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42" y="1163199"/>
            <a:ext cx="3324153" cy="184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81651" y="5089748"/>
            <a:ext cx="302433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http://www.leancrew.com/all-this/2012/05/accelerometers/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661A5-60CF-4CE7-9838-2681DB62449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605" y="3080751"/>
            <a:ext cx="4860290" cy="1217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ABA91-DF3C-4D79-90CC-C012ABB4008C}"/>
              </a:ext>
            </a:extLst>
          </p:cNvPr>
          <p:cNvSpPr txBox="1"/>
          <p:nvPr/>
        </p:nvSpPr>
        <p:spPr>
          <a:xfrm>
            <a:off x="3985313" y="4382436"/>
            <a:ext cx="4770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 housing, 2 preloading bolt, 3 piezoelectric elements, 4 seismic mass, and 5 electric connector. </a:t>
            </a:r>
            <a:endParaRPr lang="LID4096" sz="1200" dirty="0"/>
          </a:p>
        </p:txBody>
      </p:sp>
      <p:pic>
        <p:nvPicPr>
          <p:cNvPr id="11" name="Picture 10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3FB9CC2D-241F-44E4-B1ED-738B0653D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00" t="28218" r="36561" b="37400"/>
          <a:stretch/>
        </p:blipFill>
        <p:spPr>
          <a:xfrm>
            <a:off x="1386830" y="3264919"/>
            <a:ext cx="1500552" cy="14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18305" r="30313" b="17656"/>
          <a:stretch/>
        </p:blipFill>
        <p:spPr>
          <a:xfrm>
            <a:off x="4409728" y="758579"/>
            <a:ext cx="4608512" cy="3279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: </a:t>
            </a:r>
            <a:r>
              <a:rPr lang="fi-FI" dirty="0" err="1"/>
              <a:t>wearable</a:t>
            </a:r>
            <a:r>
              <a:rPr lang="fi-FI" dirty="0"/>
              <a:t> </a:t>
            </a:r>
            <a:r>
              <a:rPr lang="fi-FI" dirty="0" err="1"/>
              <a:t>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/>
              <a:t>Accelerometer</a:t>
            </a:r>
            <a:r>
              <a:rPr lang="fi-FI" dirty="0"/>
              <a:t> </a:t>
            </a:r>
            <a:r>
              <a:rPr lang="fi-FI" dirty="0" err="1"/>
              <a:t>measures</a:t>
            </a:r>
            <a:br>
              <a:rPr lang="fi-FI" dirty="0"/>
            </a:b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vibrations</a:t>
            </a:r>
            <a:endParaRPr lang="fi-FI" dirty="0"/>
          </a:p>
          <a:p>
            <a:pPr lvl="2"/>
            <a:r>
              <a:rPr lang="fi-FI" dirty="0" err="1"/>
              <a:t>Heart</a:t>
            </a:r>
            <a:r>
              <a:rPr lang="fi-FI" dirty="0"/>
              <a:t> </a:t>
            </a:r>
            <a:r>
              <a:rPr lang="fi-FI" dirty="0" err="1"/>
              <a:t>rate</a:t>
            </a:r>
            <a:endParaRPr lang="fi-FI" dirty="0"/>
          </a:p>
          <a:p>
            <a:pPr lvl="2"/>
            <a:r>
              <a:rPr lang="fi-FI" dirty="0"/>
              <a:t>Voice</a:t>
            </a:r>
          </a:p>
          <a:p>
            <a:r>
              <a:rPr lang="en-US" dirty="0"/>
              <a:t>Lots of signal filtering</a:t>
            </a:r>
          </a:p>
          <a:p>
            <a:pPr lvl="2"/>
            <a:r>
              <a:rPr lang="en-US" dirty="0"/>
              <a:t>FFT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26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48422" r="25851" b="7386"/>
          <a:stretch/>
        </p:blipFill>
        <p:spPr>
          <a:xfrm>
            <a:off x="3131840" y="3277028"/>
            <a:ext cx="4104456" cy="2016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59832" y="535686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http://newatlas.com/heart-acoustic-sensor-monitor/46506/</a:t>
            </a:r>
          </a:p>
        </p:txBody>
      </p:sp>
    </p:spTree>
    <p:extLst>
      <p:ext uri="{BB962C8B-B14F-4D97-AF65-F5344CB8AC3E}">
        <p14:creationId xmlns:p14="http://schemas.microsoft.com/office/powerpoint/2010/main" val="34612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temp_no_backup\duuni\Opetusmateriaalia\Kon-41.3140 Mechatronic sensors\Luennot\4. Sensors 2\Kuvat\gyroscope_oper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02" y="231578"/>
            <a:ext cx="3264954" cy="326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/>
              <a:t>Gyroscope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/>
              <a:t>Measures</a:t>
            </a:r>
            <a:r>
              <a:rPr lang="fi-FI" dirty="0"/>
              <a:t> </a:t>
            </a:r>
            <a:r>
              <a:rPr lang="fi-FI" dirty="0" err="1"/>
              <a:t>rate</a:t>
            </a:r>
            <a:r>
              <a:rPr lang="fi-FI" dirty="0"/>
              <a:t> of </a:t>
            </a:r>
            <a:r>
              <a:rPr lang="fi-FI" dirty="0" err="1"/>
              <a:t>angular</a:t>
            </a:r>
            <a:r>
              <a:rPr lang="fi-FI" dirty="0"/>
              <a:t> </a:t>
            </a:r>
            <a:r>
              <a:rPr lang="fi-FI" dirty="0" err="1"/>
              <a:t>rotation</a:t>
            </a:r>
            <a:endParaRPr lang="fi-FI" dirty="0"/>
          </a:p>
          <a:p>
            <a:pPr lvl="2"/>
            <a:r>
              <a:rPr lang="fi-FI" dirty="0" err="1"/>
              <a:t>Bias</a:t>
            </a:r>
            <a:r>
              <a:rPr lang="fi-FI" dirty="0"/>
              <a:t> </a:t>
            </a:r>
            <a:r>
              <a:rPr lang="fi-FI" dirty="0" err="1"/>
              <a:t>stability</a:t>
            </a:r>
            <a:r>
              <a:rPr lang="fi-FI" dirty="0"/>
              <a:t> (</a:t>
            </a:r>
            <a:r>
              <a:rPr lang="fi-FI" dirty="0" err="1"/>
              <a:t>drift</a:t>
            </a:r>
            <a:r>
              <a:rPr lang="fi-FI" dirty="0"/>
              <a:t>), </a:t>
            </a:r>
            <a:r>
              <a:rPr lang="fi-FI" dirty="0" err="1"/>
              <a:t>angle</a:t>
            </a:r>
            <a:r>
              <a:rPr lang="fi-FI" dirty="0"/>
              <a:t> </a:t>
            </a:r>
            <a:r>
              <a:rPr lang="fi-FI" dirty="0" err="1"/>
              <a:t>random</a:t>
            </a:r>
            <a:br>
              <a:rPr lang="fi-FI" dirty="0"/>
            </a:br>
            <a:r>
              <a:rPr lang="fi-FI" dirty="0" err="1"/>
              <a:t>walk</a:t>
            </a:r>
            <a:r>
              <a:rPr lang="fi-FI" dirty="0"/>
              <a:t>, </a:t>
            </a:r>
            <a:r>
              <a:rPr lang="fi-FI" dirty="0" err="1"/>
              <a:t>maximum</a:t>
            </a:r>
            <a:r>
              <a:rPr lang="fi-FI" dirty="0"/>
              <a:t> </a:t>
            </a:r>
            <a:r>
              <a:rPr lang="fi-FI" dirty="0" err="1"/>
              <a:t>rate</a:t>
            </a:r>
            <a:r>
              <a:rPr lang="fi-FI" dirty="0"/>
              <a:t> of </a:t>
            </a:r>
            <a:r>
              <a:rPr lang="fi-FI" dirty="0" err="1"/>
              <a:t>change</a:t>
            </a:r>
            <a:endParaRPr lang="fi-FI" dirty="0"/>
          </a:p>
          <a:p>
            <a:r>
              <a:rPr lang="fi-FI" dirty="0" err="1"/>
              <a:t>Navigation</a:t>
            </a:r>
            <a:r>
              <a:rPr lang="fi-FI" dirty="0"/>
              <a:t>, platform stabilization</a:t>
            </a:r>
          </a:p>
          <a:p>
            <a:r>
              <a:rPr lang="fi-FI" dirty="0" err="1"/>
              <a:t>Principles</a:t>
            </a:r>
            <a:endParaRPr lang="fi-FI" dirty="0"/>
          </a:p>
          <a:p>
            <a:pPr lvl="2"/>
            <a:r>
              <a:rPr lang="fi-FI" dirty="0" err="1"/>
              <a:t>Mechanical</a:t>
            </a:r>
            <a:r>
              <a:rPr lang="fi-FI" dirty="0"/>
              <a:t> – </a:t>
            </a:r>
            <a:r>
              <a:rPr lang="fi-FI" dirty="0" err="1"/>
              <a:t>complex</a:t>
            </a:r>
            <a:r>
              <a:rPr lang="fi-FI" dirty="0"/>
              <a:t>, </a:t>
            </a:r>
            <a:r>
              <a:rPr lang="fi-FI" dirty="0" err="1"/>
              <a:t>expensive</a:t>
            </a:r>
            <a:r>
              <a:rPr lang="fi-FI" dirty="0"/>
              <a:t>,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accurate</a:t>
            </a:r>
            <a:endParaRPr lang="fi-FI" dirty="0"/>
          </a:p>
          <a:p>
            <a:pPr lvl="2"/>
            <a:r>
              <a:rPr lang="fi-FI" b="1" dirty="0"/>
              <a:t>MEMS – </a:t>
            </a:r>
            <a:r>
              <a:rPr lang="fi-FI" b="1" dirty="0" err="1"/>
              <a:t>low</a:t>
            </a:r>
            <a:r>
              <a:rPr lang="fi-FI" b="1" dirty="0"/>
              <a:t> </a:t>
            </a:r>
            <a:r>
              <a:rPr lang="fi-FI" b="1" dirty="0" err="1"/>
              <a:t>cost</a:t>
            </a:r>
            <a:r>
              <a:rPr lang="fi-FI" b="1" dirty="0"/>
              <a:t> &amp; </a:t>
            </a:r>
            <a:r>
              <a:rPr lang="fi-FI" b="1" dirty="0" err="1"/>
              <a:t>power</a:t>
            </a:r>
            <a:r>
              <a:rPr lang="fi-FI" dirty="0"/>
              <a:t>,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 (</a:t>
            </a:r>
            <a:r>
              <a:rPr lang="fi-FI" dirty="0" err="1"/>
              <a:t>drift</a:t>
            </a:r>
            <a:r>
              <a:rPr lang="fi-FI" dirty="0"/>
              <a:t> &gt;10 </a:t>
            </a:r>
            <a:r>
              <a:rPr lang="fi-FI" dirty="0" err="1"/>
              <a:t>deg</a:t>
            </a:r>
            <a:r>
              <a:rPr lang="fi-FI" dirty="0"/>
              <a:t>/h)</a:t>
            </a:r>
          </a:p>
          <a:p>
            <a:pPr lvl="2"/>
            <a:r>
              <a:rPr lang="fi-FI" dirty="0"/>
              <a:t>Optical – </a:t>
            </a:r>
            <a:r>
              <a:rPr lang="fi-FI" dirty="0" err="1"/>
              <a:t>accurate</a:t>
            </a:r>
            <a:r>
              <a:rPr lang="fi-FI" dirty="0"/>
              <a:t>, medium </a:t>
            </a:r>
            <a:r>
              <a:rPr lang="fi-FI" dirty="0" err="1"/>
              <a:t>cost</a:t>
            </a:r>
            <a:r>
              <a:rPr lang="fi-FI" dirty="0"/>
              <a:t>, </a:t>
            </a:r>
            <a:r>
              <a:rPr lang="fi-FI" dirty="0" err="1"/>
              <a:t>shock</a:t>
            </a:r>
            <a:r>
              <a:rPr lang="fi-FI" dirty="0"/>
              <a:t> </a:t>
            </a:r>
            <a:r>
              <a:rPr lang="fi-FI" dirty="0" err="1"/>
              <a:t>tolerant</a:t>
            </a:r>
            <a:endParaRPr lang="fi-FI" dirty="0"/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4CBB682-87B2-4236-AF78-B49807E7713E}" type="datetime1">
              <a:rPr lang="fi-FI" smtClean="0"/>
              <a:pPr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EFD4B7-1CC6-864B-A72A-C978B70BBA9B}" type="slidenum">
              <a:rPr lang="fi-FI" smtClean="0"/>
              <a:pPr/>
              <a:t>27</a:t>
            </a:fld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5796136" y="337219"/>
            <a:ext cx="42484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http://www.sensorwiki.org/doku.php/sensors/gyroscope</a:t>
            </a:r>
          </a:p>
        </p:txBody>
      </p:sp>
    </p:spTree>
    <p:extLst>
      <p:ext uri="{BB962C8B-B14F-4D97-AF65-F5344CB8AC3E}">
        <p14:creationId xmlns:p14="http://schemas.microsoft.com/office/powerpoint/2010/main" val="357322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MEMS sensors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524500" y="5149850"/>
            <a:ext cx="3619500" cy="155575"/>
          </a:xfrm>
        </p:spPr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524500" y="5305425"/>
            <a:ext cx="3619500" cy="134938"/>
          </a:xfrm>
        </p:spPr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750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47870" y="1236569"/>
            <a:ext cx="8207374" cy="3336083"/>
          </a:xfrm>
        </p:spPr>
        <p:txBody>
          <a:bodyPr/>
          <a:lstStyle/>
          <a:p>
            <a:r>
              <a:rPr lang="fi-FI" dirty="0"/>
              <a:t>Microelectromechanical system</a:t>
            </a:r>
          </a:p>
          <a:p>
            <a:pPr lvl="2"/>
            <a:r>
              <a:rPr lang="fi-FI" dirty="0"/>
              <a:t>Part dimensions 1-100 µm</a:t>
            </a:r>
          </a:p>
          <a:p>
            <a:r>
              <a:rPr lang="fi-FI" dirty="0"/>
              <a:t>Low power</a:t>
            </a:r>
          </a:p>
          <a:p>
            <a:r>
              <a:rPr lang="fi-FI" dirty="0"/>
              <a:t>Produced like electronic circuits</a:t>
            </a:r>
          </a:p>
          <a:p>
            <a:pPr lvl="2"/>
            <a:r>
              <a:rPr lang="fi-FI" dirty="0"/>
              <a:t>Mass manufacturing -&gt; cheap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29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06" y="329327"/>
            <a:ext cx="2757686" cy="2150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36096" y="105926"/>
            <a:ext cx="347776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600" b="1" dirty="0"/>
              <a:t>https://www.maximintegrated.com/en/app-notes/index.mvp/id/5418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87923"/>
            <a:ext cx="3613615" cy="24843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4048" y="5413429"/>
            <a:ext cx="331236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600" b="1" dirty="0"/>
              <a:t>http://rmmechanical.blogspot.fi/2010/11/micro-electro-mechanical-systems-mems.html</a:t>
            </a:r>
          </a:p>
        </p:txBody>
      </p:sp>
    </p:spTree>
    <p:extLst>
      <p:ext uri="{BB962C8B-B14F-4D97-AF65-F5344CB8AC3E}">
        <p14:creationId xmlns:p14="http://schemas.microsoft.com/office/powerpoint/2010/main" val="283156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Lecture</a:t>
            </a:r>
            <a:r>
              <a:rPr lang="fi-FI" dirty="0"/>
              <a:t> </a:t>
            </a:r>
            <a:r>
              <a:rPr lang="fi-FI" dirty="0" err="1"/>
              <a:t>topics</a:t>
            </a:r>
            <a:r>
              <a:rPr lang="fi-FI" dirty="0"/>
              <a:t> &amp;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outcomes</a:t>
            </a:r>
            <a:endParaRPr lang="fi-F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/>
              <a:t>Strain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sensors</a:t>
            </a:r>
            <a:r>
              <a:rPr lang="fi-FI" dirty="0"/>
              <a:t> – </a:t>
            </a:r>
            <a:r>
              <a:rPr lang="fi-FI" dirty="0" err="1"/>
              <a:t>force</a:t>
            </a:r>
            <a:r>
              <a:rPr lang="fi-FI" dirty="0"/>
              <a:t>, </a:t>
            </a:r>
            <a:r>
              <a:rPr lang="fi-FI" dirty="0" err="1"/>
              <a:t>torque</a:t>
            </a:r>
            <a:r>
              <a:rPr lang="fi-FI" dirty="0"/>
              <a:t>, </a:t>
            </a:r>
            <a:r>
              <a:rPr lang="fi-FI" dirty="0" err="1"/>
              <a:t>pressure</a:t>
            </a:r>
            <a:endParaRPr lang="fi-FI" dirty="0"/>
          </a:p>
          <a:p>
            <a:r>
              <a:rPr lang="fi-FI" dirty="0"/>
              <a:t>Magnetic sensors</a:t>
            </a:r>
          </a:p>
          <a:p>
            <a:r>
              <a:rPr lang="fi-FI" dirty="0" err="1"/>
              <a:t>Temperature</a:t>
            </a:r>
            <a:r>
              <a:rPr lang="fi-FI" dirty="0"/>
              <a:t> </a:t>
            </a:r>
            <a:r>
              <a:rPr lang="fi-FI" dirty="0" err="1"/>
              <a:t>sensors</a:t>
            </a:r>
            <a:endParaRPr lang="fi-FI" dirty="0"/>
          </a:p>
          <a:p>
            <a:r>
              <a:rPr lang="fi-FI" dirty="0" err="1"/>
              <a:t>Inertial</a:t>
            </a:r>
            <a:r>
              <a:rPr lang="fi-FI" dirty="0"/>
              <a:t> </a:t>
            </a:r>
            <a:r>
              <a:rPr lang="fi-FI" dirty="0" err="1"/>
              <a:t>sensors</a:t>
            </a:r>
            <a:endParaRPr lang="fi-FI" dirty="0"/>
          </a:p>
          <a:p>
            <a:r>
              <a:rPr lang="fi-FI" dirty="0"/>
              <a:t>Microelectromechanical systems</a:t>
            </a:r>
          </a:p>
          <a:p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fusion</a:t>
            </a:r>
            <a:r>
              <a:rPr lang="fi-FI" dirty="0"/>
              <a:t> etc.</a:t>
            </a:r>
          </a:p>
          <a:p>
            <a:endParaRPr lang="fi-FI" dirty="0"/>
          </a:p>
          <a:p>
            <a:r>
              <a:rPr lang="fi-FI" dirty="0"/>
              <a:t>-&gt;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operating </a:t>
            </a:r>
            <a:r>
              <a:rPr lang="fi-FI" dirty="0" err="1"/>
              <a:t>principle</a:t>
            </a:r>
            <a:r>
              <a:rPr lang="fi-FI" dirty="0"/>
              <a:t> of </a:t>
            </a:r>
            <a:r>
              <a:rPr lang="fi-FI" dirty="0" err="1"/>
              <a:t>multiple</a:t>
            </a:r>
            <a:r>
              <a:rPr lang="fi-FI" dirty="0"/>
              <a:t> ”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” </a:t>
            </a:r>
            <a:r>
              <a:rPr lang="fi-FI" dirty="0" err="1"/>
              <a:t>types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58625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Photolithography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7544" y="899583"/>
            <a:ext cx="8207374" cy="3336083"/>
          </a:xfrm>
        </p:spPr>
        <p:txBody>
          <a:bodyPr/>
          <a:lstStyle/>
          <a:p>
            <a:r>
              <a:rPr lang="fi-FI" dirty="0" err="1"/>
              <a:t>Deposit</a:t>
            </a:r>
            <a:endParaRPr lang="fi-FI" dirty="0"/>
          </a:p>
          <a:p>
            <a:r>
              <a:rPr lang="fi-FI" dirty="0" err="1"/>
              <a:t>Mask</a:t>
            </a:r>
            <a:endParaRPr lang="fi-FI" dirty="0"/>
          </a:p>
          <a:p>
            <a:r>
              <a:rPr lang="fi-FI" dirty="0" err="1"/>
              <a:t>Etch</a:t>
            </a:r>
            <a:endParaRPr lang="fi-FI" dirty="0"/>
          </a:p>
          <a:p>
            <a:r>
              <a:rPr lang="fi-FI" dirty="0" err="1"/>
              <a:t>Repeat</a:t>
            </a:r>
            <a:endParaRPr lang="fi-FI" dirty="0"/>
          </a:p>
          <a:p>
            <a:r>
              <a:rPr lang="fi-FI" dirty="0" err="1"/>
              <a:t>Dutch</a:t>
            </a:r>
            <a:r>
              <a:rPr lang="fi-FI" dirty="0"/>
              <a:t> </a:t>
            </a:r>
            <a:r>
              <a:rPr lang="fi-FI" dirty="0" err="1"/>
              <a:t>company</a:t>
            </a:r>
            <a:r>
              <a:rPr lang="fi-FI" dirty="0"/>
              <a:t> ASML </a:t>
            </a:r>
            <a:r>
              <a:rPr lang="fi-FI" dirty="0" err="1"/>
              <a:t>dominates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30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17" y="782632"/>
            <a:ext cx="3626976" cy="3492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12996"/>
            <a:ext cx="3048469" cy="20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67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MEMS </a:t>
            </a:r>
            <a:r>
              <a:rPr lang="fi-FI" dirty="0" err="1"/>
              <a:t>gyroscopes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/>
              <a:t>Cheap</a:t>
            </a:r>
            <a:r>
              <a:rPr lang="fi-FI" dirty="0"/>
              <a:t>, </a:t>
            </a:r>
            <a:r>
              <a:rPr lang="fi-FI" dirty="0" err="1"/>
              <a:t>small</a:t>
            </a:r>
            <a:r>
              <a:rPr lang="fi-FI" dirty="0"/>
              <a:t>, </a:t>
            </a:r>
            <a:r>
              <a:rPr lang="fi-FI" dirty="0" err="1"/>
              <a:t>low</a:t>
            </a:r>
            <a:r>
              <a:rPr lang="fi-FI" dirty="0"/>
              <a:t> </a:t>
            </a:r>
            <a:r>
              <a:rPr lang="fi-FI" dirty="0" err="1"/>
              <a:t>power</a:t>
            </a:r>
            <a:endParaRPr lang="fi-FI" dirty="0"/>
          </a:p>
          <a:p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sources</a:t>
            </a:r>
            <a:endParaRPr lang="fi-FI" dirty="0"/>
          </a:p>
          <a:p>
            <a:pPr lvl="2"/>
            <a:r>
              <a:rPr lang="fi-FI" dirty="0" err="1"/>
              <a:t>Bias</a:t>
            </a:r>
            <a:r>
              <a:rPr lang="fi-FI" dirty="0"/>
              <a:t> </a:t>
            </a:r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causes</a:t>
            </a:r>
            <a:r>
              <a:rPr lang="fi-FI" dirty="0"/>
              <a:t> </a:t>
            </a:r>
            <a:r>
              <a:rPr lang="fi-FI" dirty="0" err="1"/>
              <a:t>drift</a:t>
            </a:r>
            <a:r>
              <a:rPr lang="fi-FI" dirty="0"/>
              <a:t> 1-1000°/h</a:t>
            </a:r>
          </a:p>
          <a:p>
            <a:pPr lvl="2"/>
            <a:r>
              <a:rPr lang="fi-FI" dirty="0" err="1"/>
              <a:t>Acceleration</a:t>
            </a:r>
            <a:r>
              <a:rPr lang="fi-FI" dirty="0"/>
              <a:t> (</a:t>
            </a:r>
            <a:r>
              <a:rPr lang="fi-FI" b="1" dirty="0" err="1"/>
              <a:t>vibration</a:t>
            </a:r>
            <a:r>
              <a:rPr lang="fi-FI" dirty="0"/>
              <a:t>)</a:t>
            </a:r>
          </a:p>
          <a:p>
            <a:pPr lvl="3"/>
            <a:r>
              <a:rPr lang="fi-FI" dirty="0" err="1"/>
              <a:t>Tilting</a:t>
            </a:r>
            <a:r>
              <a:rPr lang="fi-FI" dirty="0"/>
              <a:t> </a:t>
            </a:r>
            <a:r>
              <a:rPr lang="fi-FI" dirty="0" err="1"/>
              <a:t>causes</a:t>
            </a:r>
            <a:r>
              <a:rPr lang="fi-FI" dirty="0"/>
              <a:t> </a:t>
            </a:r>
            <a:r>
              <a:rPr lang="fi-FI" dirty="0" err="1"/>
              <a:t>acceleration</a:t>
            </a:r>
            <a:endParaRPr lang="fi-FI" dirty="0"/>
          </a:p>
          <a:p>
            <a:pPr lvl="2"/>
            <a:r>
              <a:rPr lang="fi-FI" dirty="0" err="1"/>
              <a:t>Shocks</a:t>
            </a:r>
            <a:endParaRPr lang="fi-FI" dirty="0"/>
          </a:p>
          <a:p>
            <a:pPr lvl="2"/>
            <a:r>
              <a:rPr lang="fi-FI" dirty="0" err="1"/>
              <a:t>Exceeding</a:t>
            </a:r>
            <a:r>
              <a:rPr lang="fi-FI" dirty="0"/>
              <a:t> </a:t>
            </a:r>
            <a:r>
              <a:rPr lang="fi-FI" dirty="0" err="1"/>
              <a:t>range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31</a:t>
            </a:fld>
            <a:endParaRPr lang="fi-FI"/>
          </a:p>
        </p:txBody>
      </p:sp>
      <p:pic>
        <p:nvPicPr>
          <p:cNvPr id="1026" name="Picture 2" descr="C:\temp_no_backup\duuni\Opetusmateriaalia\Kon-41.3140 Mechatronic sensors\Luennot\4. Sensors 2\Kuvat\6a00d8345225f869e20148c7d54820970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014802"/>
            <a:ext cx="4680520" cy="179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08004" y="841276"/>
            <a:ext cx="414046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500" b="1" dirty="0"/>
              <a:t>http://www.bosch-sensortec.com/de/homepage/products_3/6_axis_sensors_2/inertial_measurement_unit_1/inertial_measurement_unit_2</a:t>
            </a:r>
          </a:p>
        </p:txBody>
      </p:sp>
      <p:pic>
        <p:nvPicPr>
          <p:cNvPr id="1029" name="Picture 5" descr="C:\temp_no_backup\duuni\Opetusmateriaalia\Kon-41.3140 Mechatronic sensors\Luennot\4. Sensors 2\Kuvat\BMI055_w7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78" y="985292"/>
            <a:ext cx="4515086" cy="181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08004" y="4873724"/>
            <a:ext cx="406845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600" b="1" dirty="0"/>
              <a:t>http://www.memsjournal.com/2011/01/motion-sensing-in-the-iphone-4-mems-gyroscope.html</a:t>
            </a:r>
          </a:p>
        </p:txBody>
      </p:sp>
    </p:spTree>
    <p:extLst>
      <p:ext uri="{BB962C8B-B14F-4D97-AF65-F5344CB8AC3E}">
        <p14:creationId xmlns:p14="http://schemas.microsoft.com/office/powerpoint/2010/main" val="220309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MEMS acceleration sensor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32</a:t>
            </a:fld>
            <a:endParaRPr lang="fi-FI"/>
          </a:p>
        </p:txBody>
      </p:sp>
      <p:pic>
        <p:nvPicPr>
          <p:cNvPr id="8" name="How MEMS Accelerometer Gyroscope Magnetometer Work &amp; Arduino Tutorial">
            <a:hlinkClick r:id="" action="ppaction://media"/>
            <a:extLst>
              <a:ext uri="{FF2B5EF4-FFF2-40B4-BE49-F238E27FC236}">
                <a16:creationId xmlns:a16="http://schemas.microsoft.com/office/drawing/2014/main" id="{0BE2C5AA-E4D6-F12A-DB74-4BBD9F97121D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616" y="734642"/>
            <a:ext cx="7200800" cy="4050569"/>
          </a:xfrm>
        </p:spPr>
      </p:pic>
    </p:spTree>
    <p:extLst>
      <p:ext uri="{BB962C8B-B14F-4D97-AF65-F5344CB8AC3E}">
        <p14:creationId xmlns:p14="http://schemas.microsoft.com/office/powerpoint/2010/main" val="24569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0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MEMS </a:t>
            </a:r>
            <a:r>
              <a:rPr lang="fi-FI" dirty="0" err="1"/>
              <a:t>example</a:t>
            </a:r>
            <a:r>
              <a:rPr lang="fi-FI" dirty="0"/>
              <a:t>: </a:t>
            </a:r>
            <a:r>
              <a:rPr lang="fi-FI" dirty="0" err="1"/>
              <a:t>Iphone</a:t>
            </a:r>
            <a:r>
              <a:rPr lang="fi-FI" dirty="0"/>
              <a:t> 4 </a:t>
            </a:r>
            <a:r>
              <a:rPr lang="fi-FI" dirty="0" err="1"/>
              <a:t>gyroscope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33</a:t>
            </a:fld>
            <a:endParaRPr lang="fi-FI"/>
          </a:p>
        </p:txBody>
      </p:sp>
      <p:pic>
        <p:nvPicPr>
          <p:cNvPr id="4098" name="Picture 2" descr="C:\temp_no_backup\duuni\Opetusmateriaalia\Kon-41.3140 Mechatronic sensors\Luennot\4. Sensors 2\Kuvat\iPhone-4-Gyroscop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19" y="1057300"/>
            <a:ext cx="499255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15816" y="4945732"/>
            <a:ext cx="60486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https://www.ifixit.com/Teardown/iPhone+4+Gyroscope+Teardown/3156</a:t>
            </a:r>
          </a:p>
        </p:txBody>
      </p:sp>
    </p:spTree>
    <p:extLst>
      <p:ext uri="{BB962C8B-B14F-4D97-AF65-F5344CB8AC3E}">
        <p14:creationId xmlns:p14="http://schemas.microsoft.com/office/powerpoint/2010/main" val="177547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MEMS </a:t>
            </a:r>
            <a:r>
              <a:rPr lang="fi-FI" dirty="0" err="1"/>
              <a:t>example</a:t>
            </a:r>
            <a:r>
              <a:rPr lang="fi-FI" dirty="0"/>
              <a:t>: </a:t>
            </a:r>
            <a:r>
              <a:rPr lang="fi-FI" dirty="0" err="1"/>
              <a:t>Iphone</a:t>
            </a:r>
            <a:r>
              <a:rPr lang="fi-FI" dirty="0"/>
              <a:t> 4 </a:t>
            </a:r>
            <a:r>
              <a:rPr lang="fi-FI" dirty="0" err="1"/>
              <a:t>gyroscope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34</a:t>
            </a:fld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2915816" y="4945732"/>
            <a:ext cx="60486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https://www.ifixit.com/Teardown/iPhone+4+Gyroscope+Teardown/3156</a:t>
            </a:r>
          </a:p>
        </p:txBody>
      </p:sp>
      <p:pic>
        <p:nvPicPr>
          <p:cNvPr id="3074" name="Picture 2" descr="C:\temp_no_backup\duuni\Opetusmateriaalia\Kon-41.3140 Mechatronic sensors\Luennot\4. Sensors 2\Kuvat\UurGsklhtJRW2uuB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29" y="1183314"/>
            <a:ext cx="4838727" cy="362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91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35</a:t>
            </a:fld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3347864" y="5439752"/>
            <a:ext cx="28083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https://www.ifixit.com/Teardown/iPhone+4+Gyroscope+Teardown/3156</a:t>
            </a:r>
          </a:p>
        </p:txBody>
      </p:sp>
      <p:pic>
        <p:nvPicPr>
          <p:cNvPr id="6147" name="Picture 3" descr="C:\temp_no_backup\duuni\Opetusmateriaalia\Kon-41.3140 Mechatronic sensors\Luennot\4. Sensors 2\Kuvat\6a00d8345225f869e20148c7d54d63970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7"/>
          <a:stretch/>
        </p:blipFill>
        <p:spPr bwMode="auto">
          <a:xfrm>
            <a:off x="683568" y="-22820"/>
            <a:ext cx="7766045" cy="57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63688" y="5150032"/>
            <a:ext cx="612068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http://www.memsjournal.com/2011/01/motion-sensing-in-the-iphone-4-mems-gyroscope.html</a:t>
            </a:r>
          </a:p>
        </p:txBody>
      </p:sp>
    </p:spTree>
    <p:extLst>
      <p:ext uri="{BB962C8B-B14F-4D97-AF65-F5344CB8AC3E}">
        <p14:creationId xmlns:p14="http://schemas.microsoft.com/office/powerpoint/2010/main" val="730606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MEMS </a:t>
            </a:r>
            <a:r>
              <a:rPr lang="fi-FI" dirty="0" err="1"/>
              <a:t>example</a:t>
            </a:r>
            <a:r>
              <a:rPr lang="fi-FI" dirty="0"/>
              <a:t>: </a:t>
            </a:r>
            <a:r>
              <a:rPr lang="fi-FI" dirty="0" err="1"/>
              <a:t>Iphone</a:t>
            </a:r>
            <a:r>
              <a:rPr lang="fi-FI" dirty="0"/>
              <a:t> 4 </a:t>
            </a:r>
            <a:r>
              <a:rPr lang="fi-FI" dirty="0" err="1"/>
              <a:t>gyroscope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36</a:t>
            </a:fld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2267744" y="4597694"/>
            <a:ext cx="5400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http://www.memsjournal.com/2011/01/motion-sensing-in-the-iphone-4-mems-gyroscope.html</a:t>
            </a:r>
          </a:p>
        </p:txBody>
      </p:sp>
      <p:pic>
        <p:nvPicPr>
          <p:cNvPr id="7170" name="Picture 2" descr="C:\temp_no_backup\duuni\Opetusmateriaalia\Kon-41.3140 Mechatronic sensors\Luennot\4. Sensors 2\Kuvat\6a00d8345225f869e20147e1cc255097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61356"/>
            <a:ext cx="805841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39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fusion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9568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26552" r="22063" b="26213"/>
          <a:stretch/>
        </p:blipFill>
        <p:spPr>
          <a:xfrm>
            <a:off x="5056955" y="2981791"/>
            <a:ext cx="2276005" cy="18208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20880" r="22809" b="25972"/>
          <a:stretch/>
        </p:blipFill>
        <p:spPr>
          <a:xfrm>
            <a:off x="5364088" y="965567"/>
            <a:ext cx="3096344" cy="2016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Inertial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(IMU)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2-11 degrees of freedom (DOF)</a:t>
            </a:r>
          </a:p>
          <a:p>
            <a:pPr lvl="2"/>
            <a:r>
              <a:rPr lang="en-US" dirty="0"/>
              <a:t>1-3 axis accelerometer</a:t>
            </a:r>
          </a:p>
          <a:p>
            <a:pPr lvl="2"/>
            <a:r>
              <a:rPr lang="en-US" dirty="0"/>
              <a:t>1-3 axis gyroscope</a:t>
            </a:r>
          </a:p>
          <a:p>
            <a:pPr lvl="2"/>
            <a:r>
              <a:rPr lang="en-US" dirty="0"/>
              <a:t>1-3 axis magnetometer</a:t>
            </a:r>
          </a:p>
          <a:p>
            <a:pPr lvl="2"/>
            <a:r>
              <a:rPr lang="en-US" dirty="0"/>
              <a:t>”Extra” sensors</a:t>
            </a:r>
          </a:p>
          <a:p>
            <a:pPr lvl="3"/>
            <a:r>
              <a:rPr lang="en-US" dirty="0"/>
              <a:t>Pressure (altitude from atmospheric pressure)</a:t>
            </a:r>
          </a:p>
          <a:p>
            <a:pPr lvl="3"/>
            <a:r>
              <a:rPr lang="en-US" dirty="0"/>
              <a:t>GPS</a:t>
            </a:r>
          </a:p>
          <a:p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fusion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3238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temp_no_backup\duuni\Opetusmateriaalia\Kon-41.3140 Mechatronic sensors\Luennot\4. Sensors 2\Kuvat\beckytab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33364"/>
            <a:ext cx="6169664" cy="314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fusion</a:t>
            </a:r>
            <a:endParaRPr lang="fi-FI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Combine several sensors to increase precision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27784" y="4716486"/>
            <a:ext cx="54726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http://www.edn.com/design/sensors/4402401/2/Motion-sensors-de-mystified</a:t>
            </a:r>
          </a:p>
        </p:txBody>
      </p:sp>
    </p:spTree>
    <p:extLst>
      <p:ext uri="{BB962C8B-B14F-4D97-AF65-F5344CB8AC3E}">
        <p14:creationId xmlns:p14="http://schemas.microsoft.com/office/powerpoint/2010/main" val="3680058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Force</a:t>
            </a:r>
            <a:r>
              <a:rPr lang="fi-FI" dirty="0"/>
              <a:t> &amp; </a:t>
            </a:r>
            <a:r>
              <a:rPr lang="fi-FI" dirty="0" err="1"/>
              <a:t>torque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524500" y="5149850"/>
            <a:ext cx="3619500" cy="155575"/>
          </a:xfrm>
        </p:spPr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524500" y="5305425"/>
            <a:ext cx="3619500" cy="134938"/>
          </a:xfrm>
        </p:spPr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09010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Kalman </a:t>
            </a:r>
            <a:r>
              <a:rPr lang="fi-FI" dirty="0" err="1"/>
              <a:t>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9082" y="763362"/>
            <a:ext cx="8207374" cy="3336083"/>
          </a:xfrm>
        </p:spPr>
        <p:txBody>
          <a:bodyPr/>
          <a:lstStyle/>
          <a:p>
            <a:r>
              <a:rPr lang="fi-FI" dirty="0"/>
              <a:t>Algorithm to </a:t>
            </a:r>
            <a:r>
              <a:rPr lang="fi-FI" dirty="0" err="1"/>
              <a:t>get</a:t>
            </a:r>
            <a:r>
              <a:rPr lang="fi-FI" dirty="0"/>
              <a:t> ”</a:t>
            </a:r>
            <a:r>
              <a:rPr lang="fi-FI" dirty="0" err="1"/>
              <a:t>optimal</a:t>
            </a:r>
            <a:r>
              <a:rPr lang="fi-FI" dirty="0"/>
              <a:t>” </a:t>
            </a:r>
            <a:r>
              <a:rPr lang="fi-FI" dirty="0" err="1"/>
              <a:t>results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err="1"/>
              <a:t>several</a:t>
            </a:r>
            <a:r>
              <a:rPr lang="fi-FI"/>
              <a:t> sensors</a:t>
            </a:r>
          </a:p>
          <a:p>
            <a:r>
              <a:rPr lang="fi-FI" sz="2000" b="0"/>
              <a:t>Left: Accelerometer, Middle: Kalman fusion, Right: Gyroscope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40</a:t>
            </a:fld>
            <a:endParaRPr lang="fi-FI"/>
          </a:p>
        </p:txBody>
      </p:sp>
      <p:pic>
        <p:nvPicPr>
          <p:cNvPr id="7" name="Kalman Filter for a tilt sensor using accelerometer and Gyroscope">
            <a:hlinkClick r:id="" action="ppaction://media"/>
            <a:extLst>
              <a:ext uri="{FF2B5EF4-FFF2-40B4-BE49-F238E27FC236}">
                <a16:creationId xmlns:a16="http://schemas.microsoft.com/office/drawing/2014/main" id="{7AE51433-2462-2230-4DC7-4529A8ADD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040" y="1489348"/>
            <a:ext cx="5441919" cy="408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temp_no_backup\duuni\Opetusmateriaalia\Kon-41.3140 Mechatronic sensors\Luennot\2. Sensors1\KalmanFus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85" r="7437" b="1653"/>
          <a:stretch/>
        </p:blipFill>
        <p:spPr bwMode="auto">
          <a:xfrm>
            <a:off x="3731907" y="769268"/>
            <a:ext cx="537659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fusion</a:t>
            </a:r>
            <a:r>
              <a:rPr lang="fi-FI" dirty="0"/>
              <a:t> for </a:t>
            </a:r>
            <a:r>
              <a:rPr lang="fi-FI" dirty="0" err="1"/>
              <a:t>positioning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3599630" cy="3336083"/>
          </a:xfrm>
        </p:spPr>
        <p:txBody>
          <a:bodyPr/>
          <a:lstStyle/>
          <a:p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(GPS)</a:t>
            </a:r>
          </a:p>
          <a:p>
            <a:br>
              <a:rPr lang="fi-FI" dirty="0"/>
            </a:br>
            <a:r>
              <a:rPr lang="fi-FI" dirty="0"/>
              <a:t>vs. </a:t>
            </a:r>
          </a:p>
          <a:p>
            <a:endParaRPr lang="fi-FI" dirty="0"/>
          </a:p>
          <a:p>
            <a:r>
              <a:rPr lang="fi-FI" dirty="0" err="1"/>
              <a:t>incremental</a:t>
            </a:r>
            <a:r>
              <a:rPr lang="fi-FI" dirty="0"/>
              <a:t> (</a:t>
            </a:r>
            <a:r>
              <a:rPr lang="fi-FI" dirty="0" err="1"/>
              <a:t>odometry</a:t>
            </a:r>
            <a:r>
              <a:rPr lang="fi-FI" dirty="0"/>
              <a:t>)</a:t>
            </a:r>
          </a:p>
          <a:p>
            <a:r>
              <a:rPr lang="fi-FI" dirty="0" err="1"/>
              <a:t>Odometry</a:t>
            </a:r>
            <a:r>
              <a:rPr lang="fi-FI" dirty="0"/>
              <a:t>= data </a:t>
            </a:r>
            <a:r>
              <a:rPr lang="fi-FI" dirty="0" err="1"/>
              <a:t>from</a:t>
            </a:r>
            <a:r>
              <a:rPr lang="fi-FI" dirty="0"/>
              <a:t> position </a:t>
            </a:r>
            <a:r>
              <a:rPr lang="fi-FI" dirty="0" err="1"/>
              <a:t>sensors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encoders</a:t>
            </a:r>
            <a:r>
              <a:rPr lang="fi-FI" dirty="0"/>
              <a:t> in </a:t>
            </a:r>
            <a:r>
              <a:rPr lang="fi-FI" dirty="0" err="1"/>
              <a:t>wheels</a:t>
            </a:r>
            <a:r>
              <a:rPr lang="fi-FI" dirty="0"/>
              <a:t> and </a:t>
            </a:r>
            <a:r>
              <a:rPr lang="fi-FI" dirty="0" err="1"/>
              <a:t>steering</a:t>
            </a:r>
            <a:r>
              <a:rPr lang="fi-FI" dirty="0"/>
              <a:t> </a:t>
            </a:r>
            <a:r>
              <a:rPr lang="fi-FI" dirty="0" err="1"/>
              <a:t>wheel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5230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Everything that can be converted to </a:t>
            </a:r>
            <a:r>
              <a:rPr lang="fi-FI" dirty="0" err="1"/>
              <a:t>voltage</a:t>
            </a:r>
            <a:r>
              <a:rPr lang="fi-FI" dirty="0"/>
              <a:t>,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charge</a:t>
            </a:r>
            <a:r>
              <a:rPr lang="fi-FI" dirty="0"/>
              <a:t> can be measured</a:t>
            </a:r>
          </a:p>
          <a:p>
            <a:r>
              <a:rPr lang="fi-FI" dirty="0"/>
              <a:t>Absolute vs incremental sensors</a:t>
            </a:r>
          </a:p>
          <a:p>
            <a:r>
              <a:rPr lang="fi-FI" dirty="0"/>
              <a:t>MEMS </a:t>
            </a:r>
            <a:r>
              <a:rPr lang="fi-FI" dirty="0" err="1"/>
              <a:t>sensors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cheap</a:t>
            </a:r>
            <a:r>
              <a:rPr lang="fi-FI" dirty="0"/>
              <a:t> and </a:t>
            </a:r>
            <a:r>
              <a:rPr lang="fi-FI" dirty="0" err="1"/>
              <a:t>getting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accurate</a:t>
            </a:r>
          </a:p>
          <a:p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fusion</a:t>
            </a:r>
            <a:endParaRPr lang="fi-FI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43529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Misc</a:t>
            </a:r>
            <a:r>
              <a:rPr lang="fi-FI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524500" y="5149850"/>
            <a:ext cx="3619500" cy="155575"/>
          </a:xfrm>
        </p:spPr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524500" y="5305425"/>
            <a:ext cx="3619500" cy="134938"/>
          </a:xfrm>
        </p:spPr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4287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Indirect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/>
              <a:t>Strain</a:t>
            </a:r>
            <a:r>
              <a:rPr lang="fi-FI" dirty="0"/>
              <a:t> -&gt; Pressure</a:t>
            </a:r>
          </a:p>
          <a:p>
            <a:r>
              <a:rPr lang="fi-FI" dirty="0"/>
              <a:t>Pressure -&gt;Hydraulic force</a:t>
            </a:r>
          </a:p>
          <a:p>
            <a:r>
              <a:rPr lang="fi-FI" dirty="0"/>
              <a:t>Force -&gt; Mass </a:t>
            </a:r>
          </a:p>
          <a:p>
            <a:r>
              <a:rPr lang="fi-FI" dirty="0"/>
              <a:t>Acceleration -&gt; Position/velocity</a:t>
            </a:r>
          </a:p>
          <a:p>
            <a:r>
              <a:rPr lang="fi-FI" dirty="0"/>
              <a:t>Pressure -&gt; Fluid velocity</a:t>
            </a:r>
          </a:p>
          <a:p>
            <a:r>
              <a:rPr lang="fi-FI" dirty="0"/>
              <a:t>Back emf voltage -&gt; Motor speed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30764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sensors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/>
              <a:t>Electrical</a:t>
            </a:r>
            <a:r>
              <a:rPr lang="fi-FI" dirty="0"/>
              <a:t> </a:t>
            </a:r>
            <a:r>
              <a:rPr lang="fi-FI" b="0" dirty="0"/>
              <a:t>– </a:t>
            </a:r>
            <a:r>
              <a:rPr lang="fi-FI" b="0" dirty="0" err="1"/>
              <a:t>voltage</a:t>
            </a:r>
            <a:r>
              <a:rPr lang="fi-FI" b="0" dirty="0"/>
              <a:t>, </a:t>
            </a:r>
            <a:r>
              <a:rPr lang="fi-FI" b="0" dirty="0" err="1"/>
              <a:t>current</a:t>
            </a:r>
            <a:endParaRPr lang="fi-FI" b="0" dirty="0"/>
          </a:p>
          <a:p>
            <a:r>
              <a:rPr lang="fi-FI" dirty="0"/>
              <a:t>Light </a:t>
            </a:r>
            <a:r>
              <a:rPr lang="fi-FI" b="0" dirty="0"/>
              <a:t>– intensity, spectrum</a:t>
            </a:r>
          </a:p>
          <a:p>
            <a:r>
              <a:rPr lang="fi-FI" dirty="0" err="1"/>
              <a:t>Material</a:t>
            </a:r>
            <a:r>
              <a:rPr lang="fi-FI" dirty="0"/>
              <a:t> </a:t>
            </a:r>
            <a:r>
              <a:rPr lang="fi-FI" dirty="0" err="1"/>
              <a:t>concentration</a:t>
            </a:r>
            <a:r>
              <a:rPr lang="fi-FI" dirty="0"/>
              <a:t> </a:t>
            </a:r>
            <a:r>
              <a:rPr lang="fi-FI" b="0" dirty="0"/>
              <a:t>– pH, </a:t>
            </a:r>
            <a:r>
              <a:rPr lang="fi-FI" b="0" dirty="0" err="1"/>
              <a:t>gas</a:t>
            </a:r>
            <a:r>
              <a:rPr lang="fi-FI" b="0" dirty="0"/>
              <a:t> </a:t>
            </a:r>
            <a:r>
              <a:rPr lang="fi-FI" b="0" dirty="0" err="1"/>
              <a:t>detectors</a:t>
            </a:r>
            <a:r>
              <a:rPr lang="fi-FI" b="0" dirty="0"/>
              <a:t> etc. </a:t>
            </a:r>
          </a:p>
          <a:p>
            <a:r>
              <a:rPr lang="fi-FI" dirty="0"/>
              <a:t>Flow</a:t>
            </a:r>
            <a:r>
              <a:rPr lang="fi-FI" b="0" dirty="0"/>
              <a:t> – air or liquid</a:t>
            </a:r>
          </a:p>
          <a:p>
            <a:r>
              <a:rPr lang="fi-FI" dirty="0" err="1"/>
              <a:t>Radiation</a:t>
            </a:r>
            <a:r>
              <a:rPr lang="fi-FI" dirty="0"/>
              <a:t> </a:t>
            </a:r>
            <a:r>
              <a:rPr lang="fi-FI" b="0" dirty="0"/>
              <a:t>– </a:t>
            </a:r>
            <a:r>
              <a:rPr lang="fi-FI" b="0" dirty="0" err="1"/>
              <a:t>geiger</a:t>
            </a:r>
            <a:r>
              <a:rPr lang="fi-FI" b="0" dirty="0"/>
              <a:t> </a:t>
            </a:r>
            <a:r>
              <a:rPr lang="fi-FI" b="0" dirty="0" err="1"/>
              <a:t>counter</a:t>
            </a:r>
            <a:endParaRPr lang="fi-FI" b="0" dirty="0"/>
          </a:p>
          <a:p>
            <a:r>
              <a:rPr lang="fi-FI"/>
              <a:t>Acoustic</a:t>
            </a:r>
            <a:endParaRPr lang="fi-FI" b="0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0429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sensors</a:t>
            </a:r>
            <a:r>
              <a:rPr lang="fi-FI" dirty="0"/>
              <a:t> – </a:t>
            </a:r>
            <a:r>
              <a:rPr lang="fi-FI" dirty="0" err="1"/>
              <a:t>civil</a:t>
            </a:r>
            <a:r>
              <a:rPr lang="fi-FI" dirty="0"/>
              <a:t>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/>
              <a:t>Humidity</a:t>
            </a:r>
            <a:endParaRPr lang="fi-FI" dirty="0"/>
          </a:p>
          <a:p>
            <a:r>
              <a:rPr lang="fi-FI" dirty="0" err="1"/>
              <a:t>Temperature</a:t>
            </a:r>
            <a:endParaRPr lang="fi-FI" dirty="0"/>
          </a:p>
          <a:p>
            <a:r>
              <a:rPr lang="fi-FI" dirty="0" err="1"/>
              <a:t>Light</a:t>
            </a:r>
            <a:r>
              <a:rPr lang="fi-FI" dirty="0"/>
              <a:t> </a:t>
            </a:r>
            <a:r>
              <a:rPr lang="fi-FI" dirty="0" err="1"/>
              <a:t>intensity</a:t>
            </a:r>
            <a:endParaRPr lang="fi-FI" dirty="0"/>
          </a:p>
          <a:p>
            <a:r>
              <a:rPr lang="fi-FI" dirty="0" err="1"/>
              <a:t>Carbon</a:t>
            </a:r>
            <a:r>
              <a:rPr lang="fi-FI" dirty="0"/>
              <a:t> </a:t>
            </a:r>
            <a:r>
              <a:rPr lang="fi-FI" dirty="0" err="1"/>
              <a:t>dioxide</a:t>
            </a:r>
            <a:endParaRPr lang="fi-FI" dirty="0"/>
          </a:p>
          <a:p>
            <a:r>
              <a:rPr lang="fi-FI" dirty="0"/>
              <a:t>Air speed</a:t>
            </a:r>
          </a:p>
          <a:p>
            <a:r>
              <a:rPr lang="fi-FI" dirty="0"/>
              <a:t>Radiation</a:t>
            </a:r>
          </a:p>
          <a:p>
            <a:r>
              <a:rPr lang="fi-FI" dirty="0" err="1"/>
              <a:t>Smoke</a:t>
            </a:r>
            <a:r>
              <a:rPr lang="fi-FI" dirty="0"/>
              <a:t> </a:t>
            </a:r>
            <a:r>
              <a:rPr lang="fi-FI" dirty="0" err="1"/>
              <a:t>detector</a:t>
            </a:r>
            <a:endParaRPr lang="fi-FI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46</a:t>
            </a:fld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763362"/>
            <a:ext cx="4485825" cy="36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3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temp_no_backup\duuni\Opetusmateriaalia\Kon-41.3140 Mechatronic sensors\Luennot\4. Sensors 2\Kuvat\Strain-Gaug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95" y="2209429"/>
            <a:ext cx="4512503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Strain gauge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Resistance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when</a:t>
            </a:r>
            <a:br>
              <a:rPr lang="fi-FI" dirty="0"/>
            </a:b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gauge</a:t>
            </a:r>
            <a:r>
              <a:rPr lang="fi-FI" dirty="0"/>
              <a:t> </a:t>
            </a:r>
            <a:r>
              <a:rPr lang="fi-FI" dirty="0" err="1"/>
              <a:t>deforms</a:t>
            </a:r>
            <a:endParaRPr lang="fi-FI" dirty="0"/>
          </a:p>
          <a:p>
            <a:r>
              <a:rPr lang="fi-FI" dirty="0" err="1"/>
              <a:t>Result</a:t>
            </a:r>
            <a:r>
              <a:rPr lang="fi-FI" dirty="0"/>
              <a:t> </a:t>
            </a:r>
            <a:r>
              <a:rPr lang="fi-FI" dirty="0" err="1"/>
              <a:t>affected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temperature</a:t>
            </a:r>
            <a:endParaRPr lang="fi-FI" dirty="0"/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pic>
        <p:nvPicPr>
          <p:cNvPr id="2050" name="Picture 2" descr="C:\temp_no_backup\duuni\Opetusmateriaalia\Kon-41.3140 Mechatronic sensors\Luennot\4. Sensors 2\Kuvat\400px-StrainGaugeVisualizat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09228"/>
            <a:ext cx="2908704" cy="449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0192" y="203557"/>
            <a:ext cx="331236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http://en.wikipedia.org/wiki/Strain_gauge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11960" y="1326607"/>
                <a:ext cx="954684" cy="582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fi-FI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2000" b="1" i="1" smtClean="0">
                          <a:latin typeface="Cambria Math" panose="02040503050406030204" pitchFamily="18" charset="0"/>
                        </a:rPr>
                        <m:t>𝝆</m:t>
                      </m:r>
                      <m:f>
                        <m:fPr>
                          <m:ctrlPr>
                            <a:rPr lang="fi-FI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fi-FI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fi-FI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326607"/>
                <a:ext cx="954684" cy="58259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21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temp_no_backup\duuni\Opetusmateriaalia\Kon-41.3140 Mechatronic sensors\Luennot\4. Sensors 2\Kuvat\004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56" y="1821392"/>
            <a:ext cx="3823356" cy="290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/>
              <a:t>Wheatstone</a:t>
            </a:r>
            <a:r>
              <a:rPr lang="fi-FI"/>
              <a:t> bridge for strain gauges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Zero centered, more sensitive output</a:t>
            </a:r>
          </a:p>
          <a:p>
            <a:r>
              <a:rPr lang="fi-FI" dirty="0"/>
              <a:t>Temperature compensating possible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5220072" y="4718786"/>
            <a:ext cx="446449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http://www.allaboutcircuits.com/vol_1/chpt_9/7.html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6944" y="4668276"/>
            <a:ext cx="32403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http://www.allaboutcircuits.com/vol_1/chpt_9/7.html</a:t>
            </a:r>
          </a:p>
        </p:txBody>
      </p:sp>
      <p:pic>
        <p:nvPicPr>
          <p:cNvPr id="8195" name="Picture 3" descr="C:\temp_no_backup\duuni\Opetusmateriaalia\Kon-41.3140 Mechatronic sensors\Luennot\4. Sensors 2\Kuvat\0043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66589"/>
            <a:ext cx="3418105" cy="248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0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Piezoelectricity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1738010"/>
            <a:ext cx="8207374" cy="3336083"/>
          </a:xfrm>
        </p:spPr>
        <p:txBody>
          <a:bodyPr/>
          <a:lstStyle/>
          <a:p>
            <a:r>
              <a:rPr lang="fi-FI" dirty="0"/>
              <a:t>Mechanical strain generates</a:t>
            </a:r>
            <a:br>
              <a:rPr lang="fi-FI" dirty="0"/>
            </a:br>
            <a:r>
              <a:rPr lang="fi-FI" dirty="0"/>
              <a:t>electric charge in material</a:t>
            </a:r>
          </a:p>
          <a:p>
            <a:pPr lvl="2"/>
            <a:r>
              <a:rPr lang="fi-FI" dirty="0"/>
              <a:t>Or charge generates strain</a:t>
            </a:r>
          </a:p>
          <a:p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dynamics</a:t>
            </a:r>
            <a:endParaRPr lang="fi-FI" dirty="0"/>
          </a:p>
          <a:p>
            <a:r>
              <a:rPr lang="fi-FI" dirty="0" err="1"/>
              <a:t>Sensors</a:t>
            </a:r>
            <a:r>
              <a:rPr lang="fi-FI" dirty="0"/>
              <a:t> and </a:t>
            </a:r>
            <a:r>
              <a:rPr lang="fi-FI" dirty="0" err="1"/>
              <a:t>actuators</a:t>
            </a:r>
            <a:endParaRPr lang="fi-FI" dirty="0"/>
          </a:p>
          <a:p>
            <a:r>
              <a:rPr lang="fi-FI" dirty="0"/>
              <a:t>Oscillators</a:t>
            </a:r>
          </a:p>
          <a:p>
            <a:pPr lvl="2"/>
            <a:r>
              <a:rPr lang="fi-FI" dirty="0" err="1"/>
              <a:t>Quartz</a:t>
            </a:r>
            <a:r>
              <a:rPr lang="fi-FI" dirty="0"/>
              <a:t> </a:t>
            </a:r>
            <a:r>
              <a:rPr lang="fi-FI" dirty="0" err="1"/>
              <a:t>clock</a:t>
            </a:r>
            <a:endParaRPr lang="fi-FI" dirty="0"/>
          </a:p>
          <a:p>
            <a:pPr lvl="2"/>
            <a:r>
              <a:rPr lang="fi-FI" dirty="0" err="1"/>
              <a:t>Microprocessors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 dirty="0"/>
          </a:p>
        </p:txBody>
      </p:sp>
      <p:pic>
        <p:nvPicPr>
          <p:cNvPr id="3074" name="Picture 2" descr="SchemaPiez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52" y="330488"/>
            <a:ext cx="2815044" cy="2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8184" y="341601"/>
            <a:ext cx="3168352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700" b="1" dirty="0"/>
              <a:t>http://en.wikipedia.org/wiki/Piezoelectricity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4048" y="4597694"/>
            <a:ext cx="38884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700" b="1" dirty="0"/>
              <a:t>http://upload.wikimedia.org/wikipedia/commons/thumb/3/3a/PiezoBendingPrinciple.gif/640px-PiezoBendingPrinciple.gif</a:t>
            </a:r>
          </a:p>
        </p:txBody>
      </p:sp>
      <p:pic>
        <p:nvPicPr>
          <p:cNvPr id="3075" name="Picture 3" descr="C:\temp_no_backup\duuni\Opetusmateriaalia\Kon-41.3140 Mechatronic sensors\Luennot\4. Sensors 2\Kuvat\640px-PiezoBendingPrincip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23" y="3145532"/>
            <a:ext cx="4986571" cy="135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8314" y="991804"/>
            <a:ext cx="46085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Piezo ~ "pressure," from Greek "to press tight, squeeze,"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9989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Piezoresistivity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 err="1"/>
              <a:t>Mechanical</a:t>
            </a:r>
            <a:r>
              <a:rPr lang="fi-FI" dirty="0"/>
              <a:t> </a:t>
            </a:r>
            <a:r>
              <a:rPr lang="fi-FI" dirty="0" err="1"/>
              <a:t>strain</a:t>
            </a:r>
            <a:r>
              <a:rPr lang="fi-FI" dirty="0"/>
              <a:t> induces a change in semiconductor’s electrical resistivity</a:t>
            </a:r>
          </a:p>
          <a:p>
            <a:pPr lvl="2"/>
            <a:r>
              <a:rPr lang="fi-FI" dirty="0"/>
              <a:t>Highly </a:t>
            </a:r>
            <a:r>
              <a:rPr lang="fi-FI" dirty="0" err="1"/>
              <a:t>temperature</a:t>
            </a:r>
            <a:r>
              <a:rPr lang="fi-FI" dirty="0"/>
              <a:t> </a:t>
            </a:r>
            <a:r>
              <a:rPr lang="fi-FI" dirty="0" err="1"/>
              <a:t>sensitive</a:t>
            </a:r>
            <a:endParaRPr lang="fi-FI" dirty="0"/>
          </a:p>
          <a:p>
            <a:pPr lvl="3"/>
            <a:r>
              <a:rPr lang="fi-FI" dirty="0"/>
              <a:t>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compensated</a:t>
            </a:r>
            <a:r>
              <a:rPr lang="fi-FI" dirty="0"/>
              <a:t> for</a:t>
            </a:r>
          </a:p>
          <a:p>
            <a:pPr lvl="2"/>
            <a:r>
              <a:rPr lang="fi-FI" dirty="0" err="1"/>
              <a:t>Larger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normal</a:t>
            </a:r>
            <a:r>
              <a:rPr lang="fi-FI" dirty="0"/>
              <a:t> </a:t>
            </a:r>
            <a:r>
              <a:rPr lang="fi-FI" dirty="0" err="1"/>
              <a:t>strain</a:t>
            </a:r>
            <a:r>
              <a:rPr lang="fi-FI" dirty="0"/>
              <a:t> </a:t>
            </a:r>
            <a:r>
              <a:rPr lang="fi-FI" dirty="0" err="1"/>
              <a:t>gages</a:t>
            </a:r>
            <a:endParaRPr lang="fi-FI" dirty="0"/>
          </a:p>
          <a:p>
            <a:pPr lvl="3"/>
            <a:r>
              <a:rPr lang="fi-FI" dirty="0"/>
              <a:t>More </a:t>
            </a:r>
            <a:r>
              <a:rPr lang="fi-FI" dirty="0" err="1"/>
              <a:t>sensitive</a:t>
            </a:r>
            <a:r>
              <a:rPr lang="fi-FI" dirty="0"/>
              <a:t> </a:t>
            </a:r>
            <a:r>
              <a:rPr lang="fi-FI" dirty="0" err="1"/>
              <a:t>sensors</a:t>
            </a:r>
            <a:endParaRPr lang="fi-FI" dirty="0"/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  <p:pic>
        <p:nvPicPr>
          <p:cNvPr id="1026" name="Picture 2" descr="Kuvahaun tulos haulle piezoresistiv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25048" r="9177" b="29247"/>
          <a:stretch/>
        </p:blipFill>
        <p:spPr bwMode="auto">
          <a:xfrm>
            <a:off x="5056956" y="1818032"/>
            <a:ext cx="3639829" cy="27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7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Force</a:t>
            </a:r>
            <a:r>
              <a:rPr lang="fi-FI" dirty="0"/>
              <a:t> </a:t>
            </a:r>
            <a:r>
              <a:rPr lang="fi-FI" dirty="0" err="1"/>
              <a:t>sensors</a:t>
            </a:r>
            <a:r>
              <a:rPr lang="fi-FI" dirty="0"/>
              <a:t> (</a:t>
            </a:r>
            <a:r>
              <a:rPr lang="fi-FI" dirty="0" err="1"/>
              <a:t>load</a:t>
            </a:r>
            <a:r>
              <a:rPr lang="fi-FI" dirty="0"/>
              <a:t> </a:t>
            </a:r>
            <a:r>
              <a:rPr lang="fi-FI" dirty="0" err="1"/>
              <a:t>cell</a:t>
            </a:r>
            <a:r>
              <a:rPr lang="fi-FI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i-FI" dirty="0"/>
              <a:t>Strain gauge</a:t>
            </a:r>
          </a:p>
          <a:p>
            <a:pPr lvl="2"/>
            <a:r>
              <a:rPr lang="fi-FI" dirty="0"/>
              <a:t>Measures deformation</a:t>
            </a:r>
          </a:p>
          <a:p>
            <a:pPr lvl="2"/>
            <a:r>
              <a:rPr lang="fi-FI" dirty="0"/>
              <a:t>Stable, linear</a:t>
            </a:r>
          </a:p>
          <a:p>
            <a:r>
              <a:rPr lang="fi-FI" dirty="0"/>
              <a:t>Piezoelectric load cells</a:t>
            </a:r>
          </a:p>
          <a:p>
            <a:pPr lvl="2"/>
            <a:r>
              <a:rPr lang="fi-FI" dirty="0"/>
              <a:t>High dynamics, very sensitive</a:t>
            </a:r>
          </a:p>
          <a:p>
            <a:pPr lvl="2"/>
            <a:r>
              <a:rPr lang="fi-FI" dirty="0"/>
              <a:t>Small size</a:t>
            </a:r>
          </a:p>
          <a:p>
            <a:pPr lvl="2"/>
            <a:r>
              <a:rPr lang="fi-FI" dirty="0" err="1"/>
              <a:t>Charge</a:t>
            </a:r>
            <a:r>
              <a:rPr lang="fi-FI" dirty="0"/>
              <a:t> </a:t>
            </a:r>
            <a:r>
              <a:rPr lang="fi-FI" dirty="0" err="1"/>
              <a:t>leaks</a:t>
            </a:r>
            <a:r>
              <a:rPr lang="fi-FI" dirty="0"/>
              <a:t> -&gt; </a:t>
            </a:r>
            <a:r>
              <a:rPr lang="fi-FI"/>
              <a:t>measurement drifts</a:t>
            </a:r>
          </a:p>
          <a:p>
            <a:pPr lvl="3"/>
            <a:r>
              <a:rPr lang="fi-FI"/>
              <a:t>No static measurements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14.11.2024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4499992" y="5017740"/>
            <a:ext cx="345638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i-FI" sz="800" b="1" dirty="0"/>
              <a:t>http://www.appmeas.co.uk/load-cells-and-force-sensors.html</a:t>
            </a:r>
          </a:p>
        </p:txBody>
      </p:sp>
      <p:pic>
        <p:nvPicPr>
          <p:cNvPr id="9218" name="Picture 2" descr="C:\temp_no_backup\duuni\Opetusmateriaalia\Kon-41.3140 Mechatronic sensors\Luennot\4. Sensors 2\Kuvat\dual-beam-load-cel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857336"/>
            <a:ext cx="4100271" cy="193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temp_no_backup\duuni\Opetusmateriaalia\Kon-41.3140 Mechatronic sensors\Luennot\4. Sensors 2\Kuvat\LB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37" y="2606994"/>
            <a:ext cx="2652105" cy="19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792413"/>
      </p:ext>
    </p:extLst>
  </p:cSld>
  <p:clrMapOvr>
    <a:masterClrMapping/>
  </p:clrMapOvr>
</p:sld>
</file>

<file path=ppt/theme/theme1.xml><?xml version="1.0" encoding="utf-8"?>
<a:theme xmlns:a="http://schemas.openxmlformats.org/drawingml/2006/main" name="Sensors1">
  <a:themeElements>
    <a:clrScheme name="Aalto-insinoori">
      <a:dk1>
        <a:sysClr val="windowText" lastClr="000000"/>
      </a:dk1>
      <a:lt1>
        <a:sysClr val="window" lastClr="FFFFFF"/>
      </a:lt1>
      <a:dk2>
        <a:srgbClr val="BB16A3"/>
      </a:dk2>
      <a:lt2>
        <a:srgbClr val="8C857B"/>
      </a:lt2>
      <a:accent1>
        <a:srgbClr val="BB16A3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0CBCDAD7AB404949B60B0E1C45A655D4" ma:contentTypeVersion="12" ma:contentTypeDescription="Luo uusi asiakirja." ma:contentTypeScope="" ma:versionID="b641ed68ad1ce14412d5b66c53d98b89">
  <xsd:schema xmlns:xsd="http://www.w3.org/2001/XMLSchema" xmlns:xs="http://www.w3.org/2001/XMLSchema" xmlns:p="http://schemas.microsoft.com/office/2006/metadata/properties" xmlns:ns2="4bbe4159-ea24-44e9-8a60-202d6fa3bf01" xmlns:ns3="0f342598-d27f-4958-9976-67b14d0ac250" targetNamespace="http://schemas.microsoft.com/office/2006/metadata/properties" ma:root="true" ma:fieldsID="79c99c3f1acd77555f8f484b980bc1dd" ns2:_="" ns3:_="">
    <xsd:import namespace="4bbe4159-ea24-44e9-8a60-202d6fa3bf01"/>
    <xsd:import namespace="0f342598-d27f-4958-9976-67b14d0ac2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be4159-ea24-44e9-8a60-202d6fa3b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Kuvien tunnisteet" ma:readOnly="false" ma:fieldId="{5cf76f15-5ced-4ddc-b409-7134ff3c332f}" ma:taxonomyMulti="true" ma:sspId="2d61bb93-c830-477f-800c-34a01ab1e7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42598-d27f-4958-9976-67b14d0ac25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1c592a0-c749-49e4-a232-17b8bc056d98}" ma:internalName="TaxCatchAll" ma:showField="CatchAllData" ma:web="0f342598-d27f-4958-9976-67b14d0ac2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342598-d27f-4958-9976-67b14d0ac250" xsi:nil="true"/>
    <lcf76f155ced4ddcb4097134ff3c332f xmlns="4bbe4159-ea24-44e9-8a60-202d6fa3bf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BA77A9E-9488-4EDF-B6E3-673C90D36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be4159-ea24-44e9-8a60-202d6fa3bf01"/>
    <ds:schemaRef ds:uri="0f342598-d27f-4958-9976-67b14d0ac2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349DE-EA58-4E45-8838-B3D6337311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F5BCA1-02F4-4CC4-A40C-651CC7840234}">
  <ds:schemaRefs>
    <ds:schemaRef ds:uri="http://schemas.microsoft.com/office/infopath/2007/PartnerControls"/>
    <ds:schemaRef ds:uri="4bbe4159-ea24-44e9-8a60-202d6fa3bf01"/>
    <ds:schemaRef ds:uri="http://purl.org/dc/elements/1.1/"/>
    <ds:schemaRef ds:uri="0f342598-d27f-4958-9976-67b14d0ac250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Sensors1</Template>
  <TotalTime>3392</TotalTime>
  <Words>2631</Words>
  <Application>Microsoft Office PowerPoint</Application>
  <PresentationFormat>On-screen Show (16:10)</PresentationFormat>
  <Paragraphs>515</Paragraphs>
  <Slides>46</Slides>
  <Notes>30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Narrow</vt:lpstr>
      <vt:lpstr>BellGothic BT</vt:lpstr>
      <vt:lpstr>Calibri</vt:lpstr>
      <vt:lpstr>Cambria Math</vt:lpstr>
      <vt:lpstr>Courier New</vt:lpstr>
      <vt:lpstr>Georgia</vt:lpstr>
      <vt:lpstr>Lucida Grande</vt:lpstr>
      <vt:lpstr>Times New Roman</vt:lpstr>
      <vt:lpstr>Sensors1</vt:lpstr>
      <vt:lpstr>Sensors 2</vt:lpstr>
      <vt:lpstr>PowerPoint Presentation</vt:lpstr>
      <vt:lpstr>Lecture topics &amp; learning outcomes</vt:lpstr>
      <vt:lpstr>Force &amp; torque</vt:lpstr>
      <vt:lpstr>Strain gauge</vt:lpstr>
      <vt:lpstr>Wheatstone bridge for strain gauges</vt:lpstr>
      <vt:lpstr>Piezoelectricity</vt:lpstr>
      <vt:lpstr>Piezoresistivity</vt:lpstr>
      <vt:lpstr>Force sensors (load cell)</vt:lpstr>
      <vt:lpstr>Torque sensors</vt:lpstr>
      <vt:lpstr>Pressure sensors</vt:lpstr>
      <vt:lpstr>Hall effect</vt:lpstr>
      <vt:lpstr>Hall effect</vt:lpstr>
      <vt:lpstr>Magnetic sensors</vt:lpstr>
      <vt:lpstr>PowerPoint Presentation</vt:lpstr>
      <vt:lpstr>Magnetic encoders</vt:lpstr>
      <vt:lpstr>Temperature &amp; imaging</vt:lpstr>
      <vt:lpstr>Temperature</vt:lpstr>
      <vt:lpstr>Pyroelectricity</vt:lpstr>
      <vt:lpstr>Contactless temperature measurement</vt:lpstr>
      <vt:lpstr>Thermal imaging</vt:lpstr>
      <vt:lpstr>Hyperspectral imaging</vt:lpstr>
      <vt:lpstr>Lecture task </vt:lpstr>
      <vt:lpstr>Inertial</vt:lpstr>
      <vt:lpstr>Acceleration sensors</vt:lpstr>
      <vt:lpstr>Example: wearable sensor</vt:lpstr>
      <vt:lpstr>Gyroscope</vt:lpstr>
      <vt:lpstr>MEMS sensors</vt:lpstr>
      <vt:lpstr>MEMS</vt:lpstr>
      <vt:lpstr>Photolithography</vt:lpstr>
      <vt:lpstr>MEMS gyroscopes</vt:lpstr>
      <vt:lpstr>MEMS acceleration sensor</vt:lpstr>
      <vt:lpstr>MEMS example: Iphone 4 gyroscope</vt:lpstr>
      <vt:lpstr>MEMS example: Iphone 4 gyroscope</vt:lpstr>
      <vt:lpstr>PowerPoint Presentation</vt:lpstr>
      <vt:lpstr>MEMS example: Iphone 4 gyroscope</vt:lpstr>
      <vt:lpstr>Sensor fusion</vt:lpstr>
      <vt:lpstr>Inertial measurement unit (IMU)</vt:lpstr>
      <vt:lpstr>Sensor fusion</vt:lpstr>
      <vt:lpstr>Kalman filter</vt:lpstr>
      <vt:lpstr>Sensor fusion for positioning</vt:lpstr>
      <vt:lpstr>Summary</vt:lpstr>
      <vt:lpstr>Misc.</vt:lpstr>
      <vt:lpstr>Indirect measurements</vt:lpstr>
      <vt:lpstr>Other sensors</vt:lpstr>
      <vt:lpstr>Other sensors – civil engineering</vt:lpstr>
    </vt:vector>
  </TitlesOfParts>
  <Company>Aalto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sensors</dc:title>
  <dc:creator>Raine Viitala</dc:creator>
  <cp:lastModifiedBy>Raine Viitala</cp:lastModifiedBy>
  <cp:revision>159</cp:revision>
  <cp:lastPrinted>2012-10-17T07:14:15Z</cp:lastPrinted>
  <dcterms:created xsi:type="dcterms:W3CDTF">2014-09-16T09:59:22Z</dcterms:created>
  <dcterms:modified xsi:type="dcterms:W3CDTF">2024-11-14T07:26:26Z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0x0101000CBCDAD7AB404949B60B0E1C45A655D4</vt:lpwstr>
  </property>
  <property fmtid="{D5CDD505-2E9C-101B-9397-08002B2CF9AE}" pid="3" name="MediaServiceImageTags">
    <vt:lpwstr/>
  </property>
</Properties>
</file>